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60" r:id="rId6"/>
    <p:sldId id="261" r:id="rId7"/>
    <p:sldId id="259" r:id="rId8"/>
    <p:sldId id="262" r:id="rId9"/>
    <p:sldId id="263" r:id="rId10"/>
    <p:sldId id="265" r:id="rId11"/>
    <p:sldId id="267" r:id="rId12"/>
    <p:sldId id="271" r:id="rId13"/>
    <p:sldId id="273" r:id="rId14"/>
    <p:sldId id="272" r:id="rId15"/>
    <p:sldId id="274" r:id="rId16"/>
    <p:sldId id="275" r:id="rId17"/>
    <p:sldId id="276" r:id="rId18"/>
    <p:sldId id="277" r:id="rId19"/>
    <p:sldId id="278"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es Nerine (RBT) Mid Cheshire Tr" initials="DN(MCT" lastIdx="1" clrIdx="0">
    <p:extLst>
      <p:ext uri="{19B8F6BF-5375-455C-9EA6-DF929625EA0E}">
        <p15:presenceInfo xmlns:p15="http://schemas.microsoft.com/office/powerpoint/2012/main" userId="S::nerine.davies2@mcht.nhs.uk::990501ff-de6c-40a6-9702-0ee1a916e1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1633" autoAdjust="0"/>
  </p:normalViewPr>
  <p:slideViewPr>
    <p:cSldViewPr snapToGrid="0">
      <p:cViewPr varScale="1">
        <p:scale>
          <a:sx n="61" d="100"/>
          <a:sy n="61" d="100"/>
        </p:scale>
        <p:origin x="8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2AD42-8FA0-4FE4-87F8-F9306C5F6F2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3ECF8B4-D291-4EF9-9393-CB2065B249E8}">
      <dgm:prSet/>
      <dgm:spPr/>
      <dgm:t>
        <a:bodyPr/>
        <a:lstStyle/>
        <a:p>
          <a:r>
            <a:rPr lang="en-GB" dirty="0">
              <a:solidFill>
                <a:schemeClr val="tx1"/>
              </a:solidFill>
            </a:rPr>
            <a:t>The role of physiotherapy within ERAS pathways is important in both pre-operative and post-operative routines. Pre-operative Physiotherapy will focus on:</a:t>
          </a:r>
          <a:endParaRPr lang="en-US" dirty="0">
            <a:solidFill>
              <a:schemeClr val="tx1"/>
            </a:solidFill>
          </a:endParaRPr>
        </a:p>
      </dgm:t>
    </dgm:pt>
    <dgm:pt modelId="{F50FACF6-DB2A-4303-9844-2BD330133C61}" type="parTrans" cxnId="{64E3DCA8-7439-43E6-B604-D235F8FBA9CA}">
      <dgm:prSet/>
      <dgm:spPr/>
      <dgm:t>
        <a:bodyPr/>
        <a:lstStyle/>
        <a:p>
          <a:endParaRPr lang="en-US"/>
        </a:p>
      </dgm:t>
    </dgm:pt>
    <dgm:pt modelId="{6127110D-430D-4CDC-AF38-1B159634048A}" type="sibTrans" cxnId="{64E3DCA8-7439-43E6-B604-D235F8FBA9CA}">
      <dgm:prSet/>
      <dgm:spPr/>
      <dgm:t>
        <a:bodyPr/>
        <a:lstStyle/>
        <a:p>
          <a:endParaRPr lang="en-US"/>
        </a:p>
      </dgm:t>
    </dgm:pt>
    <dgm:pt modelId="{D93DB19D-9D22-4589-B66A-F78736F649BB}">
      <dgm:prSet/>
      <dgm:spPr/>
      <dgm:t>
        <a:bodyPr/>
        <a:lstStyle/>
        <a:p>
          <a:r>
            <a:rPr lang="en-GB" dirty="0">
              <a:solidFill>
                <a:schemeClr val="tx1"/>
              </a:solidFill>
            </a:rPr>
            <a:t>1. Getting active</a:t>
          </a:r>
          <a:endParaRPr lang="en-US" dirty="0">
            <a:solidFill>
              <a:schemeClr val="tx1"/>
            </a:solidFill>
          </a:endParaRPr>
        </a:p>
      </dgm:t>
    </dgm:pt>
    <dgm:pt modelId="{CB014256-C2C0-42C3-BB4B-1D9416212E5A}" type="parTrans" cxnId="{F613402F-93BD-491B-8EE9-73A0639E92E0}">
      <dgm:prSet/>
      <dgm:spPr/>
      <dgm:t>
        <a:bodyPr/>
        <a:lstStyle/>
        <a:p>
          <a:endParaRPr lang="en-US"/>
        </a:p>
      </dgm:t>
    </dgm:pt>
    <dgm:pt modelId="{B811337C-1839-41EA-84FA-714DB46941A6}" type="sibTrans" cxnId="{F613402F-93BD-491B-8EE9-73A0639E92E0}">
      <dgm:prSet/>
      <dgm:spPr/>
      <dgm:t>
        <a:bodyPr/>
        <a:lstStyle/>
        <a:p>
          <a:endParaRPr lang="en-US"/>
        </a:p>
      </dgm:t>
    </dgm:pt>
    <dgm:pt modelId="{A8E16A25-3FDE-4BBD-B9E0-624385EBC480}">
      <dgm:prSet/>
      <dgm:spPr/>
      <dgm:t>
        <a:bodyPr/>
        <a:lstStyle/>
        <a:p>
          <a:r>
            <a:rPr lang="en-GB" dirty="0">
              <a:solidFill>
                <a:schemeClr val="tx1"/>
              </a:solidFill>
            </a:rPr>
            <a:t>2. Improving muscle strength</a:t>
          </a:r>
          <a:endParaRPr lang="en-US" dirty="0">
            <a:solidFill>
              <a:schemeClr val="tx1"/>
            </a:solidFill>
          </a:endParaRPr>
        </a:p>
      </dgm:t>
    </dgm:pt>
    <dgm:pt modelId="{7E8F7EBE-76E4-4544-AA4C-29EC301C22F3}" type="parTrans" cxnId="{8F51ED10-5631-4D9F-83C3-1F2DED6A065C}">
      <dgm:prSet/>
      <dgm:spPr/>
      <dgm:t>
        <a:bodyPr/>
        <a:lstStyle/>
        <a:p>
          <a:endParaRPr lang="en-US"/>
        </a:p>
      </dgm:t>
    </dgm:pt>
    <dgm:pt modelId="{CDB0394E-AD55-4C10-9601-A53C43E209CC}" type="sibTrans" cxnId="{8F51ED10-5631-4D9F-83C3-1F2DED6A065C}">
      <dgm:prSet/>
      <dgm:spPr/>
      <dgm:t>
        <a:bodyPr/>
        <a:lstStyle/>
        <a:p>
          <a:endParaRPr lang="en-US"/>
        </a:p>
      </dgm:t>
    </dgm:pt>
    <dgm:pt modelId="{54C97493-0615-4BC2-BFE0-AE93885980DB}">
      <dgm:prSet/>
      <dgm:spPr/>
      <dgm:t>
        <a:bodyPr/>
        <a:lstStyle/>
        <a:p>
          <a:r>
            <a:rPr lang="en-GB" dirty="0">
              <a:solidFill>
                <a:schemeClr val="tx1"/>
              </a:solidFill>
            </a:rPr>
            <a:t>3. Chest care</a:t>
          </a:r>
          <a:endParaRPr lang="en-US" dirty="0">
            <a:solidFill>
              <a:schemeClr val="tx1"/>
            </a:solidFill>
          </a:endParaRPr>
        </a:p>
      </dgm:t>
    </dgm:pt>
    <dgm:pt modelId="{9CB07CFF-4EDA-49F8-986C-0368B20DF059}" type="parTrans" cxnId="{9A2E0436-301D-4C78-871C-177E3CC5F4CC}">
      <dgm:prSet/>
      <dgm:spPr/>
      <dgm:t>
        <a:bodyPr/>
        <a:lstStyle/>
        <a:p>
          <a:endParaRPr lang="en-US"/>
        </a:p>
      </dgm:t>
    </dgm:pt>
    <dgm:pt modelId="{8A979B60-B3F2-4CED-9034-AD3223F10877}" type="sibTrans" cxnId="{9A2E0436-301D-4C78-871C-177E3CC5F4CC}">
      <dgm:prSet/>
      <dgm:spPr/>
      <dgm:t>
        <a:bodyPr/>
        <a:lstStyle/>
        <a:p>
          <a:endParaRPr lang="en-US"/>
        </a:p>
      </dgm:t>
    </dgm:pt>
    <dgm:pt modelId="{A9EF1878-8C41-408C-B2E9-F1EF854C5FFF}" type="pres">
      <dgm:prSet presAssocID="{E532AD42-8FA0-4FE4-87F8-F9306C5F6F23}" presName="linear" presStyleCnt="0">
        <dgm:presLayoutVars>
          <dgm:animLvl val="lvl"/>
          <dgm:resizeHandles val="exact"/>
        </dgm:presLayoutVars>
      </dgm:prSet>
      <dgm:spPr/>
    </dgm:pt>
    <dgm:pt modelId="{B7629D0C-D5BD-4B36-9A2A-F16421EAA5A2}" type="pres">
      <dgm:prSet presAssocID="{33ECF8B4-D291-4EF9-9393-CB2065B249E8}" presName="parentText" presStyleLbl="node1" presStyleIdx="0" presStyleCnt="4" custLinFactNeighborX="-5605" custLinFactNeighborY="-41341">
        <dgm:presLayoutVars>
          <dgm:chMax val="0"/>
          <dgm:bulletEnabled val="1"/>
        </dgm:presLayoutVars>
      </dgm:prSet>
      <dgm:spPr/>
    </dgm:pt>
    <dgm:pt modelId="{AEE325C5-A672-4DDF-A45C-17535C3F2185}" type="pres">
      <dgm:prSet presAssocID="{6127110D-430D-4CDC-AF38-1B159634048A}" presName="spacer" presStyleCnt="0"/>
      <dgm:spPr/>
    </dgm:pt>
    <dgm:pt modelId="{3E7DD343-F55F-46EC-821D-1B5CE0CBC6D5}" type="pres">
      <dgm:prSet presAssocID="{D93DB19D-9D22-4589-B66A-F78736F649BB}" presName="parentText" presStyleLbl="node1" presStyleIdx="1" presStyleCnt="4">
        <dgm:presLayoutVars>
          <dgm:chMax val="0"/>
          <dgm:bulletEnabled val="1"/>
        </dgm:presLayoutVars>
      </dgm:prSet>
      <dgm:spPr/>
    </dgm:pt>
    <dgm:pt modelId="{2E36ABD7-B9A8-488E-A12E-EC8A12AF91D9}" type="pres">
      <dgm:prSet presAssocID="{B811337C-1839-41EA-84FA-714DB46941A6}" presName="spacer" presStyleCnt="0"/>
      <dgm:spPr/>
    </dgm:pt>
    <dgm:pt modelId="{109CD0C4-D796-49F5-89A3-E9EC126B9F30}" type="pres">
      <dgm:prSet presAssocID="{A8E16A25-3FDE-4BBD-B9E0-624385EBC480}" presName="parentText" presStyleLbl="node1" presStyleIdx="2" presStyleCnt="4">
        <dgm:presLayoutVars>
          <dgm:chMax val="0"/>
          <dgm:bulletEnabled val="1"/>
        </dgm:presLayoutVars>
      </dgm:prSet>
      <dgm:spPr/>
    </dgm:pt>
    <dgm:pt modelId="{E851D335-01CD-4C91-93AD-780A249EE688}" type="pres">
      <dgm:prSet presAssocID="{CDB0394E-AD55-4C10-9601-A53C43E209CC}" presName="spacer" presStyleCnt="0"/>
      <dgm:spPr/>
    </dgm:pt>
    <dgm:pt modelId="{F81008FB-E9B2-47DE-BBF0-D01D15C5BA4B}" type="pres">
      <dgm:prSet presAssocID="{54C97493-0615-4BC2-BFE0-AE93885980DB}" presName="parentText" presStyleLbl="node1" presStyleIdx="3" presStyleCnt="4">
        <dgm:presLayoutVars>
          <dgm:chMax val="0"/>
          <dgm:bulletEnabled val="1"/>
        </dgm:presLayoutVars>
      </dgm:prSet>
      <dgm:spPr/>
    </dgm:pt>
  </dgm:ptLst>
  <dgm:cxnLst>
    <dgm:cxn modelId="{8F51ED10-5631-4D9F-83C3-1F2DED6A065C}" srcId="{E532AD42-8FA0-4FE4-87F8-F9306C5F6F23}" destId="{A8E16A25-3FDE-4BBD-B9E0-624385EBC480}" srcOrd="2" destOrd="0" parTransId="{7E8F7EBE-76E4-4544-AA4C-29EC301C22F3}" sibTransId="{CDB0394E-AD55-4C10-9601-A53C43E209CC}"/>
    <dgm:cxn modelId="{8E95201C-5E39-4A36-BA37-37193E0FCE97}" type="presOf" srcId="{D93DB19D-9D22-4589-B66A-F78736F649BB}" destId="{3E7DD343-F55F-46EC-821D-1B5CE0CBC6D5}" srcOrd="0" destOrd="0" presId="urn:microsoft.com/office/officeart/2005/8/layout/vList2"/>
    <dgm:cxn modelId="{F613402F-93BD-491B-8EE9-73A0639E92E0}" srcId="{E532AD42-8FA0-4FE4-87F8-F9306C5F6F23}" destId="{D93DB19D-9D22-4589-B66A-F78736F649BB}" srcOrd="1" destOrd="0" parTransId="{CB014256-C2C0-42C3-BB4B-1D9416212E5A}" sibTransId="{B811337C-1839-41EA-84FA-714DB46941A6}"/>
    <dgm:cxn modelId="{9A2E0436-301D-4C78-871C-177E3CC5F4CC}" srcId="{E532AD42-8FA0-4FE4-87F8-F9306C5F6F23}" destId="{54C97493-0615-4BC2-BFE0-AE93885980DB}" srcOrd="3" destOrd="0" parTransId="{9CB07CFF-4EDA-49F8-986C-0368B20DF059}" sibTransId="{8A979B60-B3F2-4CED-9034-AD3223F10877}"/>
    <dgm:cxn modelId="{EB4F6C37-5355-4747-965C-7DBDEC15B4DE}" type="presOf" srcId="{E532AD42-8FA0-4FE4-87F8-F9306C5F6F23}" destId="{A9EF1878-8C41-408C-B2E9-F1EF854C5FFF}" srcOrd="0" destOrd="0" presId="urn:microsoft.com/office/officeart/2005/8/layout/vList2"/>
    <dgm:cxn modelId="{61EC147F-3856-4F29-892A-8D5B11897777}" type="presOf" srcId="{33ECF8B4-D291-4EF9-9393-CB2065B249E8}" destId="{B7629D0C-D5BD-4B36-9A2A-F16421EAA5A2}" srcOrd="0" destOrd="0" presId="urn:microsoft.com/office/officeart/2005/8/layout/vList2"/>
    <dgm:cxn modelId="{9A296599-88FC-4C07-AA89-0B5E53230969}" type="presOf" srcId="{54C97493-0615-4BC2-BFE0-AE93885980DB}" destId="{F81008FB-E9B2-47DE-BBF0-D01D15C5BA4B}" srcOrd="0" destOrd="0" presId="urn:microsoft.com/office/officeart/2005/8/layout/vList2"/>
    <dgm:cxn modelId="{8268A2A7-DF6C-45F3-94EF-2B5DB41C7B5F}" type="presOf" srcId="{A8E16A25-3FDE-4BBD-B9E0-624385EBC480}" destId="{109CD0C4-D796-49F5-89A3-E9EC126B9F30}" srcOrd="0" destOrd="0" presId="urn:microsoft.com/office/officeart/2005/8/layout/vList2"/>
    <dgm:cxn modelId="{64E3DCA8-7439-43E6-B604-D235F8FBA9CA}" srcId="{E532AD42-8FA0-4FE4-87F8-F9306C5F6F23}" destId="{33ECF8B4-D291-4EF9-9393-CB2065B249E8}" srcOrd="0" destOrd="0" parTransId="{F50FACF6-DB2A-4303-9844-2BD330133C61}" sibTransId="{6127110D-430D-4CDC-AF38-1B159634048A}"/>
    <dgm:cxn modelId="{2FB3A00C-DB60-4A68-9D5F-1EFDFD24B6CE}" type="presParOf" srcId="{A9EF1878-8C41-408C-B2E9-F1EF854C5FFF}" destId="{B7629D0C-D5BD-4B36-9A2A-F16421EAA5A2}" srcOrd="0" destOrd="0" presId="urn:microsoft.com/office/officeart/2005/8/layout/vList2"/>
    <dgm:cxn modelId="{9B662CF8-735D-4198-8F65-CFBF5B4705CD}" type="presParOf" srcId="{A9EF1878-8C41-408C-B2E9-F1EF854C5FFF}" destId="{AEE325C5-A672-4DDF-A45C-17535C3F2185}" srcOrd="1" destOrd="0" presId="urn:microsoft.com/office/officeart/2005/8/layout/vList2"/>
    <dgm:cxn modelId="{74637E71-3784-4796-9A76-774DFE73240B}" type="presParOf" srcId="{A9EF1878-8C41-408C-B2E9-F1EF854C5FFF}" destId="{3E7DD343-F55F-46EC-821D-1B5CE0CBC6D5}" srcOrd="2" destOrd="0" presId="urn:microsoft.com/office/officeart/2005/8/layout/vList2"/>
    <dgm:cxn modelId="{7C62FFE7-CCC9-42C0-B758-3F15AA007994}" type="presParOf" srcId="{A9EF1878-8C41-408C-B2E9-F1EF854C5FFF}" destId="{2E36ABD7-B9A8-488E-A12E-EC8A12AF91D9}" srcOrd="3" destOrd="0" presId="urn:microsoft.com/office/officeart/2005/8/layout/vList2"/>
    <dgm:cxn modelId="{B00E586B-E8DE-4399-A031-59E13E7804B9}" type="presParOf" srcId="{A9EF1878-8C41-408C-B2E9-F1EF854C5FFF}" destId="{109CD0C4-D796-49F5-89A3-E9EC126B9F30}" srcOrd="4" destOrd="0" presId="urn:microsoft.com/office/officeart/2005/8/layout/vList2"/>
    <dgm:cxn modelId="{4CFCD476-AF6A-4876-B64D-245652282F69}" type="presParOf" srcId="{A9EF1878-8C41-408C-B2E9-F1EF854C5FFF}" destId="{E851D335-01CD-4C91-93AD-780A249EE688}" srcOrd="5" destOrd="0" presId="urn:microsoft.com/office/officeart/2005/8/layout/vList2"/>
    <dgm:cxn modelId="{DFB44AD2-5F02-4381-A08B-2BABE4708D9A}" type="presParOf" srcId="{A9EF1878-8C41-408C-B2E9-F1EF854C5FFF}" destId="{F81008FB-E9B2-47DE-BBF0-D01D15C5BA4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29D0C-D5BD-4B36-9A2A-F16421EAA5A2}">
      <dsp:nvSpPr>
        <dsp:cNvPr id="0" name=""/>
        <dsp:cNvSpPr/>
      </dsp:nvSpPr>
      <dsp:spPr>
        <a:xfrm>
          <a:off x="0" y="53181"/>
          <a:ext cx="6797675" cy="13197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The role of physiotherapy within ERAS pathways is important in both pre-operative and post-operative routines. Pre-operative Physiotherapy will focus on:</a:t>
          </a:r>
          <a:endParaRPr lang="en-US" sz="2400" kern="1200" dirty="0">
            <a:solidFill>
              <a:schemeClr val="tx1"/>
            </a:solidFill>
          </a:endParaRPr>
        </a:p>
      </dsp:txBody>
      <dsp:txXfrm>
        <a:off x="64425" y="117606"/>
        <a:ext cx="6668825" cy="1190909"/>
      </dsp:txXfrm>
    </dsp:sp>
    <dsp:sp modelId="{3E7DD343-F55F-46EC-821D-1B5CE0CBC6D5}">
      <dsp:nvSpPr>
        <dsp:cNvPr id="0" name=""/>
        <dsp:cNvSpPr/>
      </dsp:nvSpPr>
      <dsp:spPr>
        <a:xfrm>
          <a:off x="0" y="1470636"/>
          <a:ext cx="6797675" cy="1319759"/>
        </a:xfrm>
        <a:prstGeom prst="roundRect">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1. Getting active</a:t>
          </a:r>
          <a:endParaRPr lang="en-US" sz="2400" kern="1200" dirty="0">
            <a:solidFill>
              <a:schemeClr val="tx1"/>
            </a:solidFill>
          </a:endParaRPr>
        </a:p>
      </dsp:txBody>
      <dsp:txXfrm>
        <a:off x="64425" y="1535061"/>
        <a:ext cx="6668825" cy="1190909"/>
      </dsp:txXfrm>
    </dsp:sp>
    <dsp:sp modelId="{109CD0C4-D796-49F5-89A3-E9EC126B9F30}">
      <dsp:nvSpPr>
        <dsp:cNvPr id="0" name=""/>
        <dsp:cNvSpPr/>
      </dsp:nvSpPr>
      <dsp:spPr>
        <a:xfrm>
          <a:off x="0" y="2859516"/>
          <a:ext cx="6797675" cy="1319759"/>
        </a:xfrm>
        <a:prstGeom prst="roundRect">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2. Improving muscle strength</a:t>
          </a:r>
          <a:endParaRPr lang="en-US" sz="2400" kern="1200" dirty="0">
            <a:solidFill>
              <a:schemeClr val="tx1"/>
            </a:solidFill>
          </a:endParaRPr>
        </a:p>
      </dsp:txBody>
      <dsp:txXfrm>
        <a:off x="64425" y="2923941"/>
        <a:ext cx="6668825" cy="1190909"/>
      </dsp:txXfrm>
    </dsp:sp>
    <dsp:sp modelId="{F81008FB-E9B2-47DE-BBF0-D01D15C5BA4B}">
      <dsp:nvSpPr>
        <dsp:cNvPr id="0" name=""/>
        <dsp:cNvSpPr/>
      </dsp:nvSpPr>
      <dsp:spPr>
        <a:xfrm>
          <a:off x="0" y="4248396"/>
          <a:ext cx="6797675" cy="1319759"/>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3. Chest care</a:t>
          </a:r>
          <a:endParaRPr lang="en-US" sz="2400" kern="1200" dirty="0">
            <a:solidFill>
              <a:schemeClr val="tx1"/>
            </a:solidFill>
          </a:endParaRPr>
        </a:p>
      </dsp:txBody>
      <dsp:txXfrm>
        <a:off x="64425" y="4312821"/>
        <a:ext cx="6668825" cy="11909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3F4661-F126-4D6D-A2BD-BCA443829F53}" type="datetimeFigureOut">
              <a:rPr lang="en-GB" smtClean="0"/>
              <a:t>12/04/2021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FC9F4-0EEA-43EE-B6F3-ADEDF203059E}"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1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F4661-F126-4D6D-A2BD-BCA443829F53}" type="datetimeFigureOut">
              <a:rPr lang="en-GB" smtClean="0"/>
              <a:t>12/04/2021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FC9F4-0EEA-43EE-B6F3-ADEDF203059E}" type="slidenum">
              <a:rPr lang="en-GB" smtClean="0"/>
              <a:t>‹#›</a:t>
            </a:fld>
            <a:endParaRPr lang="en-GB"/>
          </a:p>
        </p:txBody>
      </p:sp>
    </p:spTree>
    <p:extLst>
      <p:ext uri="{BB962C8B-B14F-4D97-AF65-F5344CB8AC3E}">
        <p14:creationId xmlns:p14="http://schemas.microsoft.com/office/powerpoint/2010/main" val="140512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F4661-F126-4D6D-A2BD-BCA443829F53}" type="datetimeFigureOut">
              <a:rPr lang="en-GB" smtClean="0"/>
              <a:t>12/04/2021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FC9F4-0EEA-43EE-B6F3-ADEDF203059E}" type="slidenum">
              <a:rPr lang="en-GB" smtClean="0"/>
              <a:t>‹#›</a:t>
            </a:fld>
            <a:endParaRPr lang="en-GB"/>
          </a:p>
        </p:txBody>
      </p:sp>
    </p:spTree>
    <p:extLst>
      <p:ext uri="{BB962C8B-B14F-4D97-AF65-F5344CB8AC3E}">
        <p14:creationId xmlns:p14="http://schemas.microsoft.com/office/powerpoint/2010/main" val="165432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F4661-F126-4D6D-A2BD-BCA443829F53}" type="datetimeFigureOut">
              <a:rPr lang="en-GB" smtClean="0"/>
              <a:t>12/04/2021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FC9F4-0EEA-43EE-B6F3-ADEDF203059E}" type="slidenum">
              <a:rPr lang="en-GB" smtClean="0"/>
              <a:t>‹#›</a:t>
            </a:fld>
            <a:endParaRPr lang="en-GB"/>
          </a:p>
        </p:txBody>
      </p:sp>
    </p:spTree>
    <p:extLst>
      <p:ext uri="{BB962C8B-B14F-4D97-AF65-F5344CB8AC3E}">
        <p14:creationId xmlns:p14="http://schemas.microsoft.com/office/powerpoint/2010/main" val="210376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3F4661-F126-4D6D-A2BD-BCA443829F53}" type="datetimeFigureOut">
              <a:rPr lang="en-GB" smtClean="0"/>
              <a:t>12/04/2021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FC9F4-0EEA-43EE-B6F3-ADEDF203059E}"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94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3F4661-F126-4D6D-A2BD-BCA443829F53}" type="datetimeFigureOut">
              <a:rPr lang="en-GB" smtClean="0"/>
              <a:t>12/04/2021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6FC9F4-0EEA-43EE-B6F3-ADEDF203059E}" type="slidenum">
              <a:rPr lang="en-GB" smtClean="0"/>
              <a:t>‹#›</a:t>
            </a:fld>
            <a:endParaRPr lang="en-GB"/>
          </a:p>
        </p:txBody>
      </p:sp>
    </p:spTree>
    <p:extLst>
      <p:ext uri="{BB962C8B-B14F-4D97-AF65-F5344CB8AC3E}">
        <p14:creationId xmlns:p14="http://schemas.microsoft.com/office/powerpoint/2010/main" val="132727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3F4661-F126-4D6D-A2BD-BCA443829F53}" type="datetimeFigureOut">
              <a:rPr lang="en-GB" smtClean="0"/>
              <a:t>12/04/2021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6FC9F4-0EEA-43EE-B6F3-ADEDF203059E}" type="slidenum">
              <a:rPr lang="en-GB" smtClean="0"/>
              <a:t>‹#›</a:t>
            </a:fld>
            <a:endParaRPr lang="en-GB"/>
          </a:p>
        </p:txBody>
      </p:sp>
    </p:spTree>
    <p:extLst>
      <p:ext uri="{BB962C8B-B14F-4D97-AF65-F5344CB8AC3E}">
        <p14:creationId xmlns:p14="http://schemas.microsoft.com/office/powerpoint/2010/main" val="19700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3F4661-F126-4D6D-A2BD-BCA443829F53}" type="datetimeFigureOut">
              <a:rPr lang="en-GB" smtClean="0"/>
              <a:t>12/04/2021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6FC9F4-0EEA-43EE-B6F3-ADEDF203059E}" type="slidenum">
              <a:rPr lang="en-GB" smtClean="0"/>
              <a:t>‹#›</a:t>
            </a:fld>
            <a:endParaRPr lang="en-GB"/>
          </a:p>
        </p:txBody>
      </p:sp>
    </p:spTree>
    <p:extLst>
      <p:ext uri="{BB962C8B-B14F-4D97-AF65-F5344CB8AC3E}">
        <p14:creationId xmlns:p14="http://schemas.microsoft.com/office/powerpoint/2010/main" val="22250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3F4661-F126-4D6D-A2BD-BCA443829F53}" type="datetimeFigureOut">
              <a:rPr lang="en-GB" smtClean="0"/>
              <a:t>12/04/2021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C6FC9F4-0EEA-43EE-B6F3-ADEDF203059E}" type="slidenum">
              <a:rPr lang="en-GB" smtClean="0"/>
              <a:t>‹#›</a:t>
            </a:fld>
            <a:endParaRPr lang="en-GB"/>
          </a:p>
        </p:txBody>
      </p:sp>
    </p:spTree>
    <p:extLst>
      <p:ext uri="{BB962C8B-B14F-4D97-AF65-F5344CB8AC3E}">
        <p14:creationId xmlns:p14="http://schemas.microsoft.com/office/powerpoint/2010/main" val="390633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53F4661-F126-4D6D-A2BD-BCA443829F53}" type="datetimeFigureOut">
              <a:rPr lang="en-GB" smtClean="0"/>
              <a:t>12/04/2021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C6FC9F4-0EEA-43EE-B6F3-ADEDF203059E}" type="slidenum">
              <a:rPr lang="en-GB" smtClean="0"/>
              <a:t>‹#›</a:t>
            </a:fld>
            <a:endParaRPr lang="en-GB"/>
          </a:p>
        </p:txBody>
      </p:sp>
    </p:spTree>
    <p:extLst>
      <p:ext uri="{BB962C8B-B14F-4D97-AF65-F5344CB8AC3E}">
        <p14:creationId xmlns:p14="http://schemas.microsoft.com/office/powerpoint/2010/main" val="87470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3F4661-F126-4D6D-A2BD-BCA443829F53}" type="datetimeFigureOut">
              <a:rPr lang="en-GB" smtClean="0"/>
              <a:t>12/04/2021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6FC9F4-0EEA-43EE-B6F3-ADEDF203059E}" type="slidenum">
              <a:rPr lang="en-GB" smtClean="0"/>
              <a:t>‹#›</a:t>
            </a:fld>
            <a:endParaRPr lang="en-GB"/>
          </a:p>
        </p:txBody>
      </p:sp>
    </p:spTree>
    <p:extLst>
      <p:ext uri="{BB962C8B-B14F-4D97-AF65-F5344CB8AC3E}">
        <p14:creationId xmlns:p14="http://schemas.microsoft.com/office/powerpoint/2010/main" val="163372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53F4661-F126-4D6D-A2BD-BCA443829F53}" type="datetimeFigureOut">
              <a:rPr lang="en-GB" smtClean="0"/>
              <a:t>12/04/2021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C6FC9F4-0EEA-43EE-B6F3-ADEDF203059E}"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3185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KbXzUFjFnKE"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dvla.gov.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acmillan.org.uk/cancer-information-and-support/treatment/preparing-for-treatment/eating-well-and-keeping-activ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nhs.uk/live-well/exercise/get-active-your-way/"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F145A-247A-480F-9931-576405A93582}"/>
              </a:ext>
            </a:extLst>
          </p:cNvPr>
          <p:cNvSpPr>
            <a:spLocks noGrp="1"/>
          </p:cNvSpPr>
          <p:nvPr>
            <p:ph type="ctrTitle"/>
          </p:nvPr>
        </p:nvSpPr>
        <p:spPr>
          <a:xfrm>
            <a:off x="1097280" y="758952"/>
            <a:ext cx="10058400" cy="3892168"/>
          </a:xfrm>
        </p:spPr>
        <p:txBody>
          <a:bodyPr>
            <a:normAutofit fontScale="90000"/>
          </a:bodyPr>
          <a:lstStyle/>
          <a:p>
            <a:r>
              <a:rPr lang="en-GB" dirty="0"/>
              <a:t>The role of the Enhanced Recovery After Surgery Physiotherapist</a:t>
            </a:r>
          </a:p>
        </p:txBody>
      </p:sp>
      <p:sp>
        <p:nvSpPr>
          <p:cNvPr id="17" name="Rectangle 9">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1">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85E19E6B-58B8-4E1F-8D88-1F8705A8D39E}"/>
              </a:ext>
            </a:extLst>
          </p:cNvPr>
          <p:cNvSpPr>
            <a:spLocks noGrp="1"/>
          </p:cNvSpPr>
          <p:nvPr>
            <p:ph type="subTitle" idx="1"/>
          </p:nvPr>
        </p:nvSpPr>
        <p:spPr>
          <a:xfrm>
            <a:off x="1100051" y="5225240"/>
            <a:ext cx="10058400" cy="1143000"/>
          </a:xfrm>
        </p:spPr>
        <p:txBody>
          <a:bodyPr>
            <a:normAutofit/>
          </a:bodyPr>
          <a:lstStyle/>
          <a:p>
            <a:endParaRPr lang="en-GB" sz="3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251086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1FFA-DFE4-4ABA-8A71-9D31F8E1AA06}"/>
              </a:ext>
            </a:extLst>
          </p:cNvPr>
          <p:cNvSpPr>
            <a:spLocks noGrp="1"/>
          </p:cNvSpPr>
          <p:nvPr>
            <p:ph type="title"/>
          </p:nvPr>
        </p:nvSpPr>
        <p:spPr>
          <a:xfrm>
            <a:off x="457200" y="594359"/>
            <a:ext cx="3200400" cy="2054248"/>
          </a:xfrm>
        </p:spPr>
        <p:txBody>
          <a:bodyPr/>
          <a:lstStyle/>
          <a:p>
            <a:r>
              <a:rPr lang="en-GB" b="1" dirty="0">
                <a:solidFill>
                  <a:schemeClr val="tx1"/>
                </a:solidFill>
              </a:rPr>
              <a:t>Why is it important to use an Incentive Spirometer?</a:t>
            </a:r>
          </a:p>
        </p:txBody>
      </p:sp>
      <p:sp>
        <p:nvSpPr>
          <p:cNvPr id="3" name="Content Placeholder 2">
            <a:extLst>
              <a:ext uri="{FF2B5EF4-FFF2-40B4-BE49-F238E27FC236}">
                <a16:creationId xmlns:a16="http://schemas.microsoft.com/office/drawing/2014/main" id="{39C5B074-A8ED-47E0-902D-18A9D8D881F8}"/>
              </a:ext>
            </a:extLst>
          </p:cNvPr>
          <p:cNvSpPr>
            <a:spLocks noGrp="1"/>
          </p:cNvSpPr>
          <p:nvPr>
            <p:ph idx="1"/>
          </p:nvPr>
        </p:nvSpPr>
        <p:spPr>
          <a:xfrm>
            <a:off x="4800600" y="731520"/>
            <a:ext cx="6492240" cy="5257800"/>
          </a:xfrm>
        </p:spPr>
        <p:txBody>
          <a:bodyPr>
            <a:normAutofit fontScale="25000" lnSpcReduction="20000"/>
          </a:bodyPr>
          <a:lstStyle/>
          <a:p>
            <a:pPr marL="0" indent="0">
              <a:buNone/>
            </a:pPr>
            <a:r>
              <a:rPr lang="en-GB" sz="7200" b="1" dirty="0"/>
              <a:t>Before surgery it:  </a:t>
            </a:r>
          </a:p>
          <a:p>
            <a:pPr>
              <a:buFont typeface="Arial" panose="020B0604020202020204" pitchFamily="34" charset="0"/>
              <a:buChar char="•"/>
            </a:pPr>
            <a:r>
              <a:rPr lang="en-GB" sz="7200" dirty="0"/>
              <a:t>Increases lung capacity</a:t>
            </a:r>
          </a:p>
          <a:p>
            <a:pPr>
              <a:buFont typeface="Arial" panose="020B0604020202020204" pitchFamily="34" charset="0"/>
              <a:buChar char="•"/>
            </a:pPr>
            <a:r>
              <a:rPr lang="en-GB" sz="7200" dirty="0"/>
              <a:t>Trains you to take deep breaths</a:t>
            </a:r>
          </a:p>
          <a:p>
            <a:pPr>
              <a:buFont typeface="Arial" panose="020B0604020202020204" pitchFamily="34" charset="0"/>
              <a:buChar char="•"/>
            </a:pPr>
            <a:r>
              <a:rPr lang="en-GB" sz="7200" dirty="0"/>
              <a:t>Prepares your lungs for surgery</a:t>
            </a:r>
          </a:p>
          <a:p>
            <a:pPr marL="0" indent="0">
              <a:buNone/>
            </a:pPr>
            <a:r>
              <a:rPr lang="en-GB" sz="7200" b="1" dirty="0"/>
              <a:t>  </a:t>
            </a:r>
          </a:p>
          <a:p>
            <a:pPr marL="0" indent="0">
              <a:buNone/>
            </a:pPr>
            <a:r>
              <a:rPr lang="en-GB" sz="7200" b="1" dirty="0"/>
              <a:t>After surgery it: </a:t>
            </a:r>
          </a:p>
          <a:p>
            <a:pPr>
              <a:buFont typeface="Arial" panose="020B0604020202020204" pitchFamily="34" charset="0"/>
              <a:buChar char="•"/>
            </a:pPr>
            <a:r>
              <a:rPr lang="en-GB" sz="7200" dirty="0"/>
              <a:t>Re-opens the bottom of the lungs after surgery</a:t>
            </a:r>
          </a:p>
          <a:p>
            <a:pPr>
              <a:buFont typeface="Arial" panose="020B0604020202020204" pitchFamily="34" charset="0"/>
              <a:buChar char="•"/>
            </a:pPr>
            <a:r>
              <a:rPr lang="en-GB" sz="7200" dirty="0"/>
              <a:t>Encourages the movement of phlegm out of your lungs so you can  cough it up</a:t>
            </a:r>
          </a:p>
          <a:p>
            <a:pPr>
              <a:buFont typeface="Arial" panose="020B0604020202020204" pitchFamily="34" charset="0"/>
              <a:buChar char="•"/>
            </a:pPr>
            <a:r>
              <a:rPr lang="en-GB" sz="7200" dirty="0"/>
              <a:t>Reduces the risk of infections</a:t>
            </a:r>
          </a:p>
          <a:p>
            <a:pPr>
              <a:buFont typeface="Arial" panose="020B0604020202020204" pitchFamily="34" charset="0"/>
              <a:buChar char="•"/>
            </a:pPr>
            <a:r>
              <a:rPr lang="en-GB" sz="7200" dirty="0"/>
              <a:t>Reduces your hospital stay and speeds up your recovery</a:t>
            </a:r>
          </a:p>
          <a:p>
            <a:pPr marL="0" indent="0">
              <a:buNone/>
            </a:pPr>
            <a:endParaRPr lang="en-GB" sz="7200" dirty="0"/>
          </a:p>
          <a:p>
            <a:pPr marL="0" indent="0">
              <a:buNone/>
            </a:pPr>
            <a:r>
              <a:rPr lang="en-GB" sz="7200" b="1" dirty="0"/>
              <a:t>For more information on using the incentive spirometer please click on the link below: </a:t>
            </a:r>
          </a:p>
          <a:p>
            <a:pPr marL="0" indent="0">
              <a:buNone/>
            </a:pPr>
            <a:r>
              <a:rPr lang="en-GB" sz="7200" b="1" dirty="0">
                <a:hlinkClick r:id="rId2"/>
              </a:rPr>
              <a:t>https://www.youtube.com/watch?v=KbXzUFjFnKE</a:t>
            </a:r>
            <a:endParaRPr lang="en-GB" sz="7200" b="1" dirty="0"/>
          </a:p>
          <a:p>
            <a:pPr marL="0" indent="0">
              <a:buNone/>
            </a:pPr>
            <a:r>
              <a:rPr lang="en-GB" sz="5500" b="1" dirty="0"/>
              <a:t> </a:t>
            </a:r>
            <a:endParaRPr lang="en-GB" sz="5500" dirty="0"/>
          </a:p>
          <a:p>
            <a:pPr>
              <a:buFont typeface="Arial" panose="020B0604020202020204" pitchFamily="34" charset="0"/>
              <a:buChar char="•"/>
            </a:pPr>
            <a:endParaRPr lang="en-GB" sz="2400" dirty="0"/>
          </a:p>
          <a:p>
            <a:pPr>
              <a:buFont typeface="Arial" panose="020B0604020202020204" pitchFamily="34" charset="0"/>
              <a:buChar char="•"/>
            </a:pPr>
            <a:endParaRPr lang="en-GB" sz="2400" dirty="0"/>
          </a:p>
          <a:p>
            <a:pPr>
              <a:buFont typeface="Arial" panose="020B0604020202020204" pitchFamily="34" charset="0"/>
              <a:buChar char="•"/>
            </a:pPr>
            <a:endParaRPr lang="en-GB" sz="2400" dirty="0"/>
          </a:p>
          <a:p>
            <a:endParaRPr lang="en-GB" dirty="0"/>
          </a:p>
        </p:txBody>
      </p:sp>
      <p:pic>
        <p:nvPicPr>
          <p:cNvPr id="5" name="Picture 4">
            <a:extLst>
              <a:ext uri="{FF2B5EF4-FFF2-40B4-BE49-F238E27FC236}">
                <a16:creationId xmlns:a16="http://schemas.microsoft.com/office/drawing/2014/main" id="{39D02EE9-12B6-4841-862B-448BD02D5241}"/>
              </a:ext>
            </a:extLst>
          </p:cNvPr>
          <p:cNvPicPr>
            <a:picLocks noChangeAspect="1"/>
          </p:cNvPicPr>
          <p:nvPr/>
        </p:nvPicPr>
        <p:blipFill>
          <a:blip r:embed="rId3"/>
          <a:stretch>
            <a:fillRect/>
          </a:stretch>
        </p:blipFill>
        <p:spPr>
          <a:xfrm>
            <a:off x="457200" y="2926081"/>
            <a:ext cx="3284932" cy="3379124"/>
          </a:xfrm>
          <a:prstGeom prst="rect">
            <a:avLst/>
          </a:prstGeom>
        </p:spPr>
      </p:pic>
      <p:sp>
        <p:nvSpPr>
          <p:cNvPr id="4" name="Text Placeholder 3">
            <a:extLst>
              <a:ext uri="{FF2B5EF4-FFF2-40B4-BE49-F238E27FC236}">
                <a16:creationId xmlns:a16="http://schemas.microsoft.com/office/drawing/2014/main" id="{E5E9B17B-EB86-4352-800D-77583324FC2F}"/>
              </a:ext>
            </a:extLst>
          </p:cNvPr>
          <p:cNvSpPr>
            <a:spLocks noGrp="1"/>
          </p:cNvSpPr>
          <p:nvPr>
            <p:ph type="body" sz="half" idx="2"/>
          </p:nvPr>
        </p:nvSpPr>
        <p:spPr>
          <a:xfrm>
            <a:off x="457200" y="2926080"/>
            <a:ext cx="3284932" cy="3379124"/>
          </a:xfrm>
        </p:spPr>
        <p:txBody>
          <a:bodyPr/>
          <a:lstStyle/>
          <a:p>
            <a:endParaRPr lang="en-GB" dirty="0"/>
          </a:p>
        </p:txBody>
      </p:sp>
    </p:spTree>
    <p:extLst>
      <p:ext uri="{BB962C8B-B14F-4D97-AF65-F5344CB8AC3E}">
        <p14:creationId xmlns:p14="http://schemas.microsoft.com/office/powerpoint/2010/main" val="15019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20FD-FE1D-4AF3-8106-5D05A24DF5CC}"/>
              </a:ext>
            </a:extLst>
          </p:cNvPr>
          <p:cNvSpPr>
            <a:spLocks noGrp="1"/>
          </p:cNvSpPr>
          <p:nvPr>
            <p:ph type="title"/>
          </p:nvPr>
        </p:nvSpPr>
        <p:spPr>
          <a:xfrm>
            <a:off x="1097280" y="286603"/>
            <a:ext cx="10058400" cy="1450757"/>
          </a:xfrm>
        </p:spPr>
        <p:txBody>
          <a:bodyPr>
            <a:normAutofit/>
          </a:bodyPr>
          <a:lstStyle/>
          <a:p>
            <a:endParaRPr lang="en-GB" dirty="0"/>
          </a:p>
        </p:txBody>
      </p:sp>
      <p:sp>
        <p:nvSpPr>
          <p:cNvPr id="3" name="Content Placeholder 2">
            <a:extLst>
              <a:ext uri="{FF2B5EF4-FFF2-40B4-BE49-F238E27FC236}">
                <a16:creationId xmlns:a16="http://schemas.microsoft.com/office/drawing/2014/main" id="{71B7EAAA-1497-427B-B391-ED79B6A6E9C1}"/>
              </a:ext>
            </a:extLst>
          </p:cNvPr>
          <p:cNvSpPr>
            <a:spLocks noGrp="1"/>
          </p:cNvSpPr>
          <p:nvPr>
            <p:ph idx="1"/>
          </p:nvPr>
        </p:nvSpPr>
        <p:spPr>
          <a:xfrm>
            <a:off x="1097279" y="1845734"/>
            <a:ext cx="6454987" cy="4023360"/>
          </a:xfrm>
        </p:spPr>
        <p:txBody>
          <a:bodyPr>
            <a:normAutofit/>
          </a:bodyPr>
          <a:lstStyle/>
          <a:p>
            <a:r>
              <a:rPr lang="en-GB" b="1" u="sng"/>
              <a:t>Deep breathings exercises and coughing: </a:t>
            </a:r>
          </a:p>
          <a:p>
            <a:r>
              <a:rPr lang="en-GB" dirty="0"/>
              <a:t>After surgery taking deep breaths and coughing will helps to clear your lungs. This helps the lungs do the vital job of delivering oxygen to the tissues in your body.</a:t>
            </a:r>
          </a:p>
          <a:p>
            <a:r>
              <a:rPr lang="en-GB" dirty="0"/>
              <a:t>You must cough effectively after surgery to clear secretions and open your lungs properly to avoid the risk of secondary infection. </a:t>
            </a:r>
          </a:p>
          <a:p>
            <a:r>
              <a:rPr lang="en-GB" dirty="0"/>
              <a:t>If you have an incision, support your incision when coughing by placing a pillow firmly against it and make sure your pain is well controlled.    </a:t>
            </a:r>
          </a:p>
        </p:txBody>
      </p:sp>
      <p:pic>
        <p:nvPicPr>
          <p:cNvPr id="4" name="Picture 3">
            <a:extLst>
              <a:ext uri="{FF2B5EF4-FFF2-40B4-BE49-F238E27FC236}">
                <a16:creationId xmlns:a16="http://schemas.microsoft.com/office/drawing/2014/main" id="{3E93E55B-24CA-4797-8193-69937A5BFC59}"/>
              </a:ext>
            </a:extLst>
          </p:cNvPr>
          <p:cNvPicPr>
            <a:picLocks noChangeAspect="1"/>
          </p:cNvPicPr>
          <p:nvPr/>
        </p:nvPicPr>
        <p:blipFill rotWithShape="1">
          <a:blip r:embed="rId2"/>
          <a:srcRect r="2" b="22501"/>
          <a:stretch/>
        </p:blipFill>
        <p:spPr>
          <a:xfrm>
            <a:off x="8020570" y="1916318"/>
            <a:ext cx="3135109" cy="3519282"/>
          </a:xfrm>
          <a:prstGeom prst="rect">
            <a:avLst/>
          </a:prstGeom>
        </p:spPr>
      </p:pic>
    </p:spTree>
    <p:extLst>
      <p:ext uri="{BB962C8B-B14F-4D97-AF65-F5344CB8AC3E}">
        <p14:creationId xmlns:p14="http://schemas.microsoft.com/office/powerpoint/2010/main" val="20837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CADE721-E471-4923-835C-3A9C0786FDD0}"/>
              </a:ext>
            </a:extLst>
          </p:cNvPr>
          <p:cNvSpPr>
            <a:spLocks noGrp="1"/>
          </p:cNvSpPr>
          <p:nvPr>
            <p:ph type="title"/>
          </p:nvPr>
        </p:nvSpPr>
        <p:spPr>
          <a:xfrm>
            <a:off x="492370" y="605896"/>
            <a:ext cx="3084844" cy="5646208"/>
          </a:xfrm>
        </p:spPr>
        <p:txBody>
          <a:bodyPr anchor="ctr">
            <a:normAutofit/>
          </a:bodyPr>
          <a:lstStyle/>
          <a:p>
            <a:r>
              <a:rPr lang="en-GB" sz="3600" b="1" dirty="0">
                <a:solidFill>
                  <a:schemeClr val="tx1"/>
                </a:solidFill>
              </a:rPr>
              <a:t>Enhanced Recovery After Surgery (ERAS) post operative information for Colorectal patients: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38D28B4-1EF7-45BB-A310-926D69710DF9}"/>
              </a:ext>
            </a:extLst>
          </p:cNvPr>
          <p:cNvSpPr>
            <a:spLocks noGrp="1"/>
          </p:cNvSpPr>
          <p:nvPr>
            <p:ph idx="1"/>
          </p:nvPr>
        </p:nvSpPr>
        <p:spPr>
          <a:xfrm>
            <a:off x="4742016" y="605896"/>
            <a:ext cx="6413663" cy="5646208"/>
          </a:xfrm>
        </p:spPr>
        <p:txBody>
          <a:bodyPr anchor="ctr">
            <a:normAutofit/>
          </a:bodyPr>
          <a:lstStyle/>
          <a:p>
            <a:r>
              <a:rPr lang="en-GB" sz="1700" b="1"/>
              <a:t>Your first few days at home:</a:t>
            </a:r>
          </a:p>
          <a:p>
            <a:r>
              <a:rPr lang="en-GB" sz="1700"/>
              <a:t>Once you are home you may find that walking around your home and up/downstairs tires you more easily, but this is normal and will ease with time. We recommend that you follow the same routine that you had on the ward.</a:t>
            </a:r>
          </a:p>
          <a:p>
            <a:r>
              <a:rPr lang="en-GB" sz="1700" b="1"/>
              <a:t>Walking:</a:t>
            </a:r>
          </a:p>
          <a:p>
            <a:r>
              <a:rPr lang="en-GB" sz="1700"/>
              <a:t>We recommend walking as the best way to keep up your fitness. Aim to potter around the house every day and, throughout the day. Then, weather permitting, start to go outside for walks when you feel up to it.</a:t>
            </a:r>
          </a:p>
          <a:p>
            <a:r>
              <a:rPr lang="en-GB" sz="1700" b="1"/>
              <a:t>Getting in and out of bed:</a:t>
            </a:r>
          </a:p>
          <a:p>
            <a:r>
              <a:rPr lang="en-GB" sz="1700"/>
              <a:t>To get out of bed for the first 6 weeks after your operation we recommend ‘log rolling’ as it reduces the stress and pain over your abdominal wound. The ‘log rolling’ technique involves keeping your knees bent, then rolling onto your side, allowing your legs and feet to drop over the edge of the bed. Using your arms and hands push yourself up into a sitting position on the ned. Reverse the procedure to get back into bed.</a:t>
            </a:r>
          </a:p>
        </p:txBody>
      </p:sp>
    </p:spTree>
    <p:extLst>
      <p:ext uri="{BB962C8B-B14F-4D97-AF65-F5344CB8AC3E}">
        <p14:creationId xmlns:p14="http://schemas.microsoft.com/office/powerpoint/2010/main" val="319149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B879-7C97-4D8E-AA3C-B13040578D1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6A40EAB-42C3-4D51-96F8-3AE76A3A5F81}"/>
              </a:ext>
            </a:extLst>
          </p:cNvPr>
          <p:cNvSpPr>
            <a:spLocks noGrp="1"/>
          </p:cNvSpPr>
          <p:nvPr>
            <p:ph idx="1"/>
          </p:nvPr>
        </p:nvSpPr>
        <p:spPr/>
        <p:txBody>
          <a:bodyPr/>
          <a:lstStyle/>
          <a:p>
            <a:r>
              <a:rPr lang="en-GB" b="1" dirty="0"/>
              <a:t>Discomfort:</a:t>
            </a:r>
          </a:p>
          <a:p>
            <a:r>
              <a:rPr lang="en-GB" dirty="0"/>
              <a:t>Some discomfort around the wound is normal after surgery. Sleeping with a pillow under your knees may help to reduce pain when you are lying in bed by reducing the stretch to your wound. Taking regular painkillers as prescribed by your team or healthcare professionals will help to ease any pain and allow you to be more mobile, sleep and also continue with your deep breathing exercises.</a:t>
            </a:r>
          </a:p>
          <a:p>
            <a:r>
              <a:rPr lang="en-GB" b="1" dirty="0"/>
              <a:t>Lifting:</a:t>
            </a:r>
          </a:p>
          <a:p>
            <a:r>
              <a:rPr lang="en-GB" dirty="0"/>
              <a:t>No lifting is recommended for the first 6 weeks following your surgery. This allows your body time to heal. Do not lift anything heavier than a full 3 pint kettle (3-4kgs or 6-8lbs). If the activity makes you hold your breath or grunt during due to the effort required, then please refrain from that activity.</a:t>
            </a:r>
          </a:p>
        </p:txBody>
      </p:sp>
    </p:spTree>
    <p:extLst>
      <p:ext uri="{BB962C8B-B14F-4D97-AF65-F5344CB8AC3E}">
        <p14:creationId xmlns:p14="http://schemas.microsoft.com/office/powerpoint/2010/main" val="132958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F8F7-530E-4765-B1E6-7C98C1A8411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5E6065B-8CF0-4139-B43D-A89C3F71BC8D}"/>
              </a:ext>
            </a:extLst>
          </p:cNvPr>
          <p:cNvSpPr>
            <a:spLocks noGrp="1"/>
          </p:cNvSpPr>
          <p:nvPr>
            <p:ph idx="1"/>
          </p:nvPr>
        </p:nvSpPr>
        <p:spPr/>
        <p:txBody>
          <a:bodyPr>
            <a:normAutofit/>
          </a:bodyPr>
          <a:lstStyle/>
          <a:p>
            <a:pPr marL="0" indent="0">
              <a:buNone/>
            </a:pPr>
            <a:r>
              <a:rPr lang="en-GB" b="1" dirty="0"/>
              <a:t>Household tasks and gardening:</a:t>
            </a:r>
          </a:p>
          <a:p>
            <a:pPr marL="0" indent="0">
              <a:buNone/>
            </a:pPr>
            <a:r>
              <a:rPr lang="en-GB" dirty="0"/>
              <a:t>Take things at your own pace. Concentrate on becoming more active but at the pace your body allows you to.</a:t>
            </a:r>
          </a:p>
          <a:p>
            <a:pPr marL="0" indent="0">
              <a:buNone/>
            </a:pPr>
            <a:r>
              <a:rPr lang="en-GB" b="1" dirty="0"/>
              <a:t>Physical activity:</a:t>
            </a:r>
          </a:p>
          <a:p>
            <a:pPr marL="0" indent="0">
              <a:buNone/>
            </a:pPr>
            <a:r>
              <a:rPr lang="en-GB" dirty="0"/>
              <a:t>Returning to fitness after your operation may take at least 12 weeks.</a:t>
            </a:r>
          </a:p>
          <a:p>
            <a:pPr marL="0" indent="0">
              <a:buNone/>
            </a:pPr>
            <a:r>
              <a:rPr lang="en-GB" b="1" dirty="0"/>
              <a:t>For your first 4 weeks at home you can do </a:t>
            </a:r>
            <a:r>
              <a:rPr lang="en-GB" dirty="0"/>
              <a:t>light activities such as washing up, light dusting and     easy household jobs.</a:t>
            </a:r>
          </a:p>
          <a:p>
            <a:pPr marL="0" indent="0">
              <a:buNone/>
            </a:pPr>
            <a:r>
              <a:rPr lang="en-GB" b="1" dirty="0"/>
              <a:t>After 4-6 weeks </a:t>
            </a:r>
            <a:r>
              <a:rPr lang="en-GB" dirty="0"/>
              <a:t>you can begin to include vacuuming, ironing and cooking.</a:t>
            </a:r>
          </a:p>
          <a:p>
            <a:pPr marL="0" indent="0">
              <a:buNone/>
            </a:pPr>
            <a:r>
              <a:rPr lang="en-GB" b="1" dirty="0"/>
              <a:t>After 6 weeks </a:t>
            </a:r>
            <a:r>
              <a:rPr lang="en-GB" dirty="0"/>
              <a:t>you will have an outpatient review where you will be told whether you can resume normal activities which may include gardening.</a:t>
            </a:r>
          </a:p>
        </p:txBody>
      </p:sp>
    </p:spTree>
    <p:extLst>
      <p:ext uri="{BB962C8B-B14F-4D97-AF65-F5344CB8AC3E}">
        <p14:creationId xmlns:p14="http://schemas.microsoft.com/office/powerpoint/2010/main" val="347448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5B219-30F7-403F-8CBD-0FD36360185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5C80E6-72C1-4E61-840E-3302A373D9ED}"/>
              </a:ext>
            </a:extLst>
          </p:cNvPr>
          <p:cNvSpPr>
            <a:spLocks noGrp="1"/>
          </p:cNvSpPr>
          <p:nvPr>
            <p:ph idx="1"/>
          </p:nvPr>
        </p:nvSpPr>
        <p:spPr/>
        <p:txBody>
          <a:bodyPr/>
          <a:lstStyle/>
          <a:p>
            <a:pPr marL="0" indent="0">
              <a:buNone/>
            </a:pPr>
            <a:r>
              <a:rPr lang="en-GB" dirty="0"/>
              <a:t>After 8 weeks at home more strenuous activities such as golf, jogging, aerobics and cycling and most other sports can be started but within your physical limits. If in doubt, please check with your Consultant/ERAS Physiotherapist.</a:t>
            </a:r>
          </a:p>
          <a:p>
            <a:pPr marL="0" indent="0">
              <a:buNone/>
            </a:pPr>
            <a:r>
              <a:rPr lang="en-GB" b="1" dirty="0"/>
              <a:t>Sport and Hobbies:</a:t>
            </a:r>
          </a:p>
          <a:p>
            <a:pPr marL="0" indent="0">
              <a:buNone/>
            </a:pPr>
            <a:r>
              <a:rPr lang="en-GB" dirty="0"/>
              <a:t>If you have a stoma you will need to wear a stoma support belt before resuming any sport, please discuss this with your stoma nurse. </a:t>
            </a:r>
          </a:p>
          <a:p>
            <a:pPr>
              <a:buFont typeface="Arial" panose="020B0604020202020204" pitchFamily="34" charset="0"/>
              <a:buChar char="•"/>
            </a:pPr>
            <a:r>
              <a:rPr lang="en-GB" dirty="0"/>
              <a:t>24 hours post operatively – walking on the flat</a:t>
            </a:r>
          </a:p>
          <a:p>
            <a:pPr>
              <a:buFont typeface="Arial" panose="020B0604020202020204" pitchFamily="34" charset="0"/>
              <a:buChar char="•"/>
            </a:pPr>
            <a:r>
              <a:rPr lang="en-GB" dirty="0"/>
              <a:t>After 4 weeks at home – low impact exercises are okay. For e.g. hill walking.</a:t>
            </a:r>
          </a:p>
          <a:p>
            <a:pPr marL="0" indent="0">
              <a:buNone/>
            </a:pPr>
            <a:r>
              <a:rPr lang="en-GB" dirty="0"/>
              <a:t>For further support and advise on physical activity, please contact the ERAS Physiotherapist on 07551041372.</a:t>
            </a:r>
          </a:p>
        </p:txBody>
      </p:sp>
    </p:spTree>
    <p:extLst>
      <p:ext uri="{BB962C8B-B14F-4D97-AF65-F5344CB8AC3E}">
        <p14:creationId xmlns:p14="http://schemas.microsoft.com/office/powerpoint/2010/main" val="1739631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C108-1DC5-4724-834E-DB93421E681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D028F41-8174-4931-90A5-A48B0A7C81D5}"/>
              </a:ext>
            </a:extLst>
          </p:cNvPr>
          <p:cNvSpPr>
            <a:spLocks noGrp="1"/>
          </p:cNvSpPr>
          <p:nvPr>
            <p:ph idx="1"/>
          </p:nvPr>
        </p:nvSpPr>
        <p:spPr/>
        <p:txBody>
          <a:bodyPr/>
          <a:lstStyle/>
          <a:p>
            <a:pPr marL="0" indent="0">
              <a:buNone/>
            </a:pPr>
            <a:r>
              <a:rPr lang="en-GB" b="1" dirty="0"/>
              <a:t>Driving:</a:t>
            </a:r>
          </a:p>
          <a:p>
            <a:pPr marL="0" indent="0">
              <a:buNone/>
            </a:pPr>
            <a:r>
              <a:rPr lang="en-GB" b="1" dirty="0"/>
              <a:t>Do not drive for 5-6 weeks after your surgery. </a:t>
            </a:r>
            <a:r>
              <a:rPr lang="en-GB" dirty="0"/>
              <a:t>You must ensure that you are able to make an emergency stop safely and control your car safely at all times. Please check with your car insurer for any exclusion clauses related to major surgery. Check with you GP if you are in doubt. You can also contact the DVLA for advice on </a:t>
            </a:r>
            <a:r>
              <a:rPr lang="en-GB" dirty="0">
                <a:hlinkClick r:id="rId2"/>
              </a:rPr>
              <a:t>www.dvla.gov.uk</a:t>
            </a:r>
            <a:r>
              <a:rPr lang="en-GB" dirty="0"/>
              <a:t> or call 0870 600 0301.</a:t>
            </a:r>
          </a:p>
          <a:p>
            <a:pPr marL="0" indent="0">
              <a:buNone/>
            </a:pPr>
            <a:r>
              <a:rPr lang="en-GB" b="1" dirty="0"/>
              <a:t>Posture, wound healing and massage: </a:t>
            </a:r>
          </a:p>
          <a:p>
            <a:pPr marL="0" indent="0">
              <a:buNone/>
            </a:pPr>
            <a:r>
              <a:rPr lang="en-GB" dirty="0"/>
              <a:t>After your operation you should maintain a good posture by not allowing yourself to stoop when you are stood or when walking. Once your wound has healed, you can stretch your abdomen by lying flat on your back and as your discomfort reduces lying on your tummy. This may not be possible if you have a stoma. Make sure your stoma bag is empty before trying this. Massaging the wounds with moisturiser will help to reduce the risk of tight scar formation. Use the palm of your hand to massage the top layer of skin in circular motions.</a:t>
            </a:r>
          </a:p>
        </p:txBody>
      </p:sp>
    </p:spTree>
    <p:extLst>
      <p:ext uri="{BB962C8B-B14F-4D97-AF65-F5344CB8AC3E}">
        <p14:creationId xmlns:p14="http://schemas.microsoft.com/office/powerpoint/2010/main" val="1914610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834A-B4A8-44E8-97A8-441455758C9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F0BF452-9E41-4624-8C46-3FE068131630}"/>
              </a:ext>
            </a:extLst>
          </p:cNvPr>
          <p:cNvSpPr>
            <a:spLocks noGrp="1"/>
          </p:cNvSpPr>
          <p:nvPr>
            <p:ph idx="1"/>
          </p:nvPr>
        </p:nvSpPr>
        <p:spPr/>
        <p:txBody>
          <a:bodyPr/>
          <a:lstStyle/>
          <a:p>
            <a:r>
              <a:rPr lang="en-GB" b="1" dirty="0"/>
              <a:t>Returning to work:</a:t>
            </a:r>
          </a:p>
          <a:p>
            <a:r>
              <a:rPr lang="en-GB" dirty="0"/>
              <a:t>Your GP will be able to give you advice about going back to work and advise you on when to return to work.</a:t>
            </a:r>
          </a:p>
          <a:p>
            <a:endParaRPr lang="en-GB" b="1" dirty="0"/>
          </a:p>
          <a:p>
            <a:r>
              <a:rPr lang="en-GB" b="1" dirty="0"/>
              <a:t>Sexual Intercourse:</a:t>
            </a:r>
          </a:p>
          <a:p>
            <a:r>
              <a:rPr lang="en-GB" dirty="0"/>
              <a:t>If you have had any form of anal surgery, please discuss this with your Consultant at your outpatient review appointment. This review usually takes place about 4-6 weeks after your operation.</a:t>
            </a:r>
          </a:p>
          <a:p>
            <a:endParaRPr lang="en-GB" dirty="0"/>
          </a:p>
          <a:p>
            <a:endParaRPr lang="en-GB" dirty="0"/>
          </a:p>
        </p:txBody>
      </p:sp>
    </p:spTree>
    <p:extLst>
      <p:ext uri="{BB962C8B-B14F-4D97-AF65-F5344CB8AC3E}">
        <p14:creationId xmlns:p14="http://schemas.microsoft.com/office/powerpoint/2010/main" val="382613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DB13-8492-47AF-977B-79C98071B438}"/>
              </a:ext>
            </a:extLst>
          </p:cNvPr>
          <p:cNvSpPr>
            <a:spLocks noGrp="1"/>
          </p:cNvSpPr>
          <p:nvPr>
            <p:ph type="title"/>
          </p:nvPr>
        </p:nvSpPr>
        <p:spPr/>
        <p:txBody>
          <a:bodyPr/>
          <a:lstStyle/>
          <a:p>
            <a:r>
              <a:rPr lang="en-GB" dirty="0"/>
              <a:t>What is </a:t>
            </a:r>
            <a:r>
              <a:rPr lang="en-GB" dirty="0" err="1"/>
              <a:t>Prehabilitation</a:t>
            </a:r>
            <a:r>
              <a:rPr lang="en-GB" dirty="0"/>
              <a:t>?</a:t>
            </a:r>
          </a:p>
        </p:txBody>
      </p:sp>
      <p:sp>
        <p:nvSpPr>
          <p:cNvPr id="3" name="Content Placeholder 2">
            <a:extLst>
              <a:ext uri="{FF2B5EF4-FFF2-40B4-BE49-F238E27FC236}">
                <a16:creationId xmlns:a16="http://schemas.microsoft.com/office/drawing/2014/main" id="{62C47100-3B31-46ED-B7F2-4E62761474B8}"/>
              </a:ext>
            </a:extLst>
          </p:cNvPr>
          <p:cNvSpPr>
            <a:spLocks noGrp="1"/>
          </p:cNvSpPr>
          <p:nvPr>
            <p:ph idx="1"/>
          </p:nvPr>
        </p:nvSpPr>
        <p:spPr/>
        <p:txBody>
          <a:bodyPr>
            <a:normAutofit/>
          </a:bodyPr>
          <a:lstStyle/>
          <a:p>
            <a:r>
              <a:rPr lang="en-GB" sz="2400" dirty="0" err="1"/>
              <a:t>Prehabilitation</a:t>
            </a:r>
            <a:r>
              <a:rPr lang="en-GB" sz="2400" dirty="0"/>
              <a:t> is an element of rehabilitation where your journey to recovery starts before surgery has begun through:</a:t>
            </a:r>
          </a:p>
          <a:p>
            <a:pPr>
              <a:buFont typeface="Wingdings" panose="05000000000000000000" pitchFamily="2" charset="2"/>
              <a:buChar char="Ø"/>
            </a:pPr>
            <a:r>
              <a:rPr lang="en-GB" sz="2400" dirty="0"/>
              <a:t>Physical support</a:t>
            </a:r>
          </a:p>
          <a:p>
            <a:pPr>
              <a:buFont typeface="Wingdings" panose="05000000000000000000" pitchFamily="2" charset="2"/>
              <a:buChar char="Ø"/>
            </a:pPr>
            <a:r>
              <a:rPr lang="en-GB" sz="2400" dirty="0"/>
              <a:t>Nutritional support</a:t>
            </a:r>
          </a:p>
          <a:p>
            <a:pPr>
              <a:buFont typeface="Wingdings" panose="05000000000000000000" pitchFamily="2" charset="2"/>
              <a:buChar char="Ø"/>
            </a:pPr>
            <a:r>
              <a:rPr lang="en-GB" sz="2400" dirty="0"/>
              <a:t>Psychological support</a:t>
            </a:r>
          </a:p>
          <a:p>
            <a:pPr marL="0" indent="0">
              <a:buNone/>
            </a:pPr>
            <a:endParaRPr lang="en-GB" sz="2400" dirty="0"/>
          </a:p>
          <a:p>
            <a:pPr marL="0" indent="0">
              <a:buNone/>
            </a:pPr>
            <a:r>
              <a:rPr lang="en-GB" sz="2400" dirty="0"/>
              <a:t>It introduces some steps you can take to help you prepare for your upcoming surgery. The actions you take now can help you recover more quickly and reduce the time you spend in hospital.</a:t>
            </a:r>
          </a:p>
        </p:txBody>
      </p:sp>
    </p:spTree>
    <p:extLst>
      <p:ext uri="{BB962C8B-B14F-4D97-AF65-F5344CB8AC3E}">
        <p14:creationId xmlns:p14="http://schemas.microsoft.com/office/powerpoint/2010/main" val="4459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FD57-217F-4288-B1AB-666DAD2A4B93}"/>
              </a:ext>
            </a:extLst>
          </p:cNvPr>
          <p:cNvSpPr>
            <a:spLocks noGrp="1"/>
          </p:cNvSpPr>
          <p:nvPr>
            <p:ph type="title"/>
          </p:nvPr>
        </p:nvSpPr>
        <p:spPr/>
        <p:txBody>
          <a:bodyPr/>
          <a:lstStyle/>
          <a:p>
            <a:r>
              <a:rPr lang="en-GB" dirty="0"/>
              <a:t>The Benefits of </a:t>
            </a:r>
            <a:r>
              <a:rPr lang="en-GB" dirty="0" err="1"/>
              <a:t>Prehabilitation</a:t>
            </a:r>
            <a:r>
              <a:rPr lang="en-GB" dirty="0"/>
              <a:t>:</a:t>
            </a:r>
          </a:p>
        </p:txBody>
      </p:sp>
      <p:sp>
        <p:nvSpPr>
          <p:cNvPr id="3" name="Content Placeholder 2">
            <a:extLst>
              <a:ext uri="{FF2B5EF4-FFF2-40B4-BE49-F238E27FC236}">
                <a16:creationId xmlns:a16="http://schemas.microsoft.com/office/drawing/2014/main" id="{ED605784-3B3D-4BFF-8268-E849D4E3E156}"/>
              </a:ext>
            </a:extLst>
          </p:cNvPr>
          <p:cNvSpPr>
            <a:spLocks noGrp="1"/>
          </p:cNvSpPr>
          <p:nvPr>
            <p:ph idx="1"/>
          </p:nvPr>
        </p:nvSpPr>
        <p:spPr/>
        <p:txBody>
          <a:bodyPr/>
          <a:lstStyle/>
          <a:p>
            <a:pPr>
              <a:buFont typeface="Wingdings" panose="05000000000000000000" pitchFamily="2" charset="2"/>
              <a:buChar char="Ø"/>
            </a:pPr>
            <a:endParaRPr lang="en-GB" dirty="0"/>
          </a:p>
          <a:p>
            <a:pPr>
              <a:buFont typeface="Wingdings" panose="05000000000000000000" pitchFamily="2" charset="2"/>
              <a:buChar char="Ø"/>
            </a:pPr>
            <a:r>
              <a:rPr lang="en-GB" sz="3200" dirty="0"/>
              <a:t>Reduce length of stay in hospital</a:t>
            </a:r>
          </a:p>
          <a:p>
            <a:pPr>
              <a:buFont typeface="Wingdings" panose="05000000000000000000" pitchFamily="2" charset="2"/>
              <a:buChar char="Ø"/>
            </a:pPr>
            <a:r>
              <a:rPr lang="en-GB" sz="3200" dirty="0"/>
              <a:t>Enhance recovery following treatment</a:t>
            </a:r>
          </a:p>
          <a:p>
            <a:pPr>
              <a:buFont typeface="Wingdings" panose="05000000000000000000" pitchFamily="2" charset="2"/>
              <a:buChar char="Ø"/>
            </a:pPr>
            <a:r>
              <a:rPr lang="en-GB" sz="3200" dirty="0"/>
              <a:t>Reduce post op complications</a:t>
            </a:r>
          </a:p>
          <a:p>
            <a:pPr>
              <a:buFont typeface="Wingdings" panose="05000000000000000000" pitchFamily="2" charset="2"/>
              <a:buChar char="Ø"/>
            </a:pPr>
            <a:r>
              <a:rPr lang="en-GB" sz="3200" dirty="0"/>
              <a:t>Improve fitness</a:t>
            </a:r>
          </a:p>
          <a:p>
            <a:pPr>
              <a:buFont typeface="Wingdings" panose="05000000000000000000" pitchFamily="2" charset="2"/>
              <a:buChar char="Ø"/>
            </a:pPr>
            <a:r>
              <a:rPr lang="en-GB" sz="3200" dirty="0"/>
              <a:t>Enhance quality of life</a:t>
            </a:r>
          </a:p>
          <a:p>
            <a:pPr marL="0" indent="0">
              <a:buNone/>
            </a:pPr>
            <a:endParaRPr lang="en-GB" dirty="0"/>
          </a:p>
        </p:txBody>
      </p:sp>
    </p:spTree>
    <p:extLst>
      <p:ext uri="{BB962C8B-B14F-4D97-AF65-F5344CB8AC3E}">
        <p14:creationId xmlns:p14="http://schemas.microsoft.com/office/powerpoint/2010/main" val="53489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A8267D3-E468-4A29-920E-0364DF4B056B}"/>
              </a:ext>
            </a:extLst>
          </p:cNvPr>
          <p:cNvSpPr>
            <a:spLocks noGrp="1"/>
          </p:cNvSpPr>
          <p:nvPr>
            <p:ph type="title"/>
          </p:nvPr>
        </p:nvSpPr>
        <p:spPr>
          <a:xfrm>
            <a:off x="492370" y="516835"/>
            <a:ext cx="3084844" cy="5772840"/>
          </a:xfrm>
        </p:spPr>
        <p:txBody>
          <a:bodyPr anchor="ctr">
            <a:normAutofit/>
          </a:bodyPr>
          <a:lstStyle/>
          <a:p>
            <a:r>
              <a:rPr lang="en-GB" sz="3600" b="1" dirty="0">
                <a:solidFill>
                  <a:schemeClr val="tx1"/>
                </a:solidFill>
              </a:rPr>
              <a:t>Physiotherapy Input:</a:t>
            </a:r>
          </a:p>
        </p:txBody>
      </p:sp>
      <p:sp>
        <p:nvSpPr>
          <p:cNvPr id="25" name="Rectangle 24">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7" name="Content Placeholder 2">
            <a:extLst>
              <a:ext uri="{FF2B5EF4-FFF2-40B4-BE49-F238E27FC236}">
                <a16:creationId xmlns:a16="http://schemas.microsoft.com/office/drawing/2014/main" id="{691EA6CB-F6AB-4E7C-9399-6B50891F93B3}"/>
              </a:ext>
            </a:extLst>
          </p:cNvPr>
          <p:cNvGraphicFramePr>
            <a:graphicFrameLocks noGrp="1"/>
          </p:cNvGraphicFramePr>
          <p:nvPr>
            <p:ph idx="1"/>
            <p:extLst>
              <p:ext uri="{D42A27DB-BD31-4B8C-83A1-F6EECF244321}">
                <p14:modId xmlns:p14="http://schemas.microsoft.com/office/powerpoint/2010/main" val="256202466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62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E924-86FB-4B5A-84FE-2B45B04116BA}"/>
              </a:ext>
            </a:extLst>
          </p:cNvPr>
          <p:cNvSpPr>
            <a:spLocks noGrp="1"/>
          </p:cNvSpPr>
          <p:nvPr>
            <p:ph type="title"/>
          </p:nvPr>
        </p:nvSpPr>
        <p:spPr/>
        <p:txBody>
          <a:bodyPr/>
          <a:lstStyle/>
          <a:p>
            <a:r>
              <a:rPr lang="en-GB" dirty="0"/>
              <a:t>1. Getting active</a:t>
            </a:r>
          </a:p>
        </p:txBody>
      </p:sp>
      <p:sp>
        <p:nvSpPr>
          <p:cNvPr id="3" name="Content Placeholder 2">
            <a:extLst>
              <a:ext uri="{FF2B5EF4-FFF2-40B4-BE49-F238E27FC236}">
                <a16:creationId xmlns:a16="http://schemas.microsoft.com/office/drawing/2014/main" id="{00B0DCA0-925D-4240-A98F-8A9C2D7B2442}"/>
              </a:ext>
            </a:extLst>
          </p:cNvPr>
          <p:cNvSpPr>
            <a:spLocks noGrp="1"/>
          </p:cNvSpPr>
          <p:nvPr>
            <p:ph idx="1"/>
          </p:nvPr>
        </p:nvSpPr>
        <p:spPr/>
        <p:txBody>
          <a:bodyPr>
            <a:normAutofit/>
          </a:bodyPr>
          <a:lstStyle/>
          <a:p>
            <a:r>
              <a:rPr lang="en-GB" sz="2800" dirty="0"/>
              <a:t>Getting active now will help train your body for major surgery. Similar to how an individual would train and prepare their body in the weeks leading up to a major sporting event in order to prevent injury and recover as soon as possible, we would like you to train your body before your upcoming operation to minimise the health risks after your surgery and to help you recover more quickly. Improving your current level of fitness before a major operation will help minimise the risks of infections after your surgery and will help you have a healthy recovery.</a:t>
            </a:r>
          </a:p>
        </p:txBody>
      </p:sp>
    </p:spTree>
    <p:extLst>
      <p:ext uri="{BB962C8B-B14F-4D97-AF65-F5344CB8AC3E}">
        <p14:creationId xmlns:p14="http://schemas.microsoft.com/office/powerpoint/2010/main" val="353641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E0408F-451D-4BE0-9E0F-0E14CB0CCC84}"/>
              </a:ext>
            </a:extLst>
          </p:cNvPr>
          <p:cNvSpPr>
            <a:spLocks noGrp="1"/>
          </p:cNvSpPr>
          <p:nvPr>
            <p:ph type="title"/>
          </p:nvPr>
        </p:nvSpPr>
        <p:spPr>
          <a:xfrm>
            <a:off x="1097280" y="286603"/>
            <a:ext cx="10058400" cy="1450757"/>
          </a:xfrm>
        </p:spPr>
        <p:txBody>
          <a:bodyPr>
            <a:normAutofit/>
          </a:bodyPr>
          <a:lstStyle/>
          <a:p>
            <a:endParaRPr lang="en-GB"/>
          </a:p>
        </p:txBody>
      </p:sp>
      <p:cxnSp>
        <p:nvCxnSpPr>
          <p:cNvPr id="29" name="Straight Connector 2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68A22B-D75D-43E2-BCC9-2C8BD5195BCB}"/>
              </a:ext>
            </a:extLst>
          </p:cNvPr>
          <p:cNvSpPr>
            <a:spLocks noGrp="1"/>
          </p:cNvSpPr>
          <p:nvPr>
            <p:ph idx="1"/>
          </p:nvPr>
        </p:nvSpPr>
        <p:spPr>
          <a:xfrm>
            <a:off x="1097279" y="1845734"/>
            <a:ext cx="6454987" cy="4023360"/>
          </a:xfrm>
        </p:spPr>
        <p:txBody>
          <a:bodyPr>
            <a:normAutofit lnSpcReduction="10000"/>
          </a:bodyPr>
          <a:lstStyle/>
          <a:p>
            <a:r>
              <a:rPr lang="en-GB" dirty="0"/>
              <a:t>A target of 30 minutes of aerobic exercise at least 5 days a week at a moderate intensity – where you are slightly short of breath but can still talk. </a:t>
            </a:r>
          </a:p>
          <a:p>
            <a:r>
              <a:rPr lang="en-GB" dirty="0"/>
              <a:t>Below are some suggestions to achieve:</a:t>
            </a:r>
          </a:p>
          <a:p>
            <a:pPr>
              <a:buFont typeface="Arial" panose="020B0604020202020204" pitchFamily="34" charset="0"/>
              <a:buChar char="•"/>
            </a:pPr>
            <a:r>
              <a:rPr lang="en-GB" dirty="0"/>
              <a:t> Moderate/brisk walking</a:t>
            </a:r>
          </a:p>
          <a:p>
            <a:pPr>
              <a:buFont typeface="Arial" panose="020B0604020202020204" pitchFamily="34" charset="0"/>
              <a:buChar char="•"/>
            </a:pPr>
            <a:r>
              <a:rPr lang="en-GB" dirty="0"/>
              <a:t>Jogging</a:t>
            </a:r>
          </a:p>
          <a:p>
            <a:pPr>
              <a:buFont typeface="Arial" panose="020B0604020202020204" pitchFamily="34" charset="0"/>
              <a:buChar char="•"/>
            </a:pPr>
            <a:r>
              <a:rPr lang="en-GB" dirty="0"/>
              <a:t>Swimming</a:t>
            </a:r>
          </a:p>
          <a:p>
            <a:pPr>
              <a:buFont typeface="Arial" panose="020B0604020202020204" pitchFamily="34" charset="0"/>
              <a:buChar char="•"/>
            </a:pPr>
            <a:r>
              <a:rPr lang="en-GB" dirty="0"/>
              <a:t>Cycling</a:t>
            </a:r>
          </a:p>
          <a:p>
            <a:pPr marL="0" indent="0">
              <a:buNone/>
            </a:pPr>
            <a:r>
              <a:rPr lang="en-GB" dirty="0"/>
              <a:t>Your activity can be spread out across your day. If you haven’t done much physical activity for a while you may want to get the all clear from your GP before starting.</a:t>
            </a:r>
          </a:p>
          <a:p>
            <a:pPr marL="0" indent="0">
              <a:buNone/>
            </a:pPr>
            <a:endParaRPr lang="en-GB" dirty="0"/>
          </a:p>
        </p:txBody>
      </p:sp>
      <p:pic>
        <p:nvPicPr>
          <p:cNvPr id="7" name="Graphic 6" descr="Run">
            <a:extLst>
              <a:ext uri="{FF2B5EF4-FFF2-40B4-BE49-F238E27FC236}">
                <a16:creationId xmlns:a16="http://schemas.microsoft.com/office/drawing/2014/main" id="{B3A7B97F-150B-4914-AC82-380AF8EDC0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
        <p:nvSpPr>
          <p:cNvPr id="30" name="Rectangle 24">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3638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F75F-3F6A-406C-BCAF-4F11F95E57EF}"/>
              </a:ext>
            </a:extLst>
          </p:cNvPr>
          <p:cNvSpPr>
            <a:spLocks noGrp="1"/>
          </p:cNvSpPr>
          <p:nvPr>
            <p:ph type="title"/>
          </p:nvPr>
        </p:nvSpPr>
        <p:spPr/>
        <p:txBody>
          <a:bodyPr/>
          <a:lstStyle/>
          <a:p>
            <a:r>
              <a:rPr lang="en-GB" dirty="0"/>
              <a:t>2. Improving muscle strength</a:t>
            </a:r>
          </a:p>
        </p:txBody>
      </p:sp>
      <p:sp>
        <p:nvSpPr>
          <p:cNvPr id="3" name="Content Placeholder 2">
            <a:extLst>
              <a:ext uri="{FF2B5EF4-FFF2-40B4-BE49-F238E27FC236}">
                <a16:creationId xmlns:a16="http://schemas.microsoft.com/office/drawing/2014/main" id="{0241B1E4-F501-4404-9ACF-C067C3413755}"/>
              </a:ext>
            </a:extLst>
          </p:cNvPr>
          <p:cNvSpPr>
            <a:spLocks noGrp="1"/>
          </p:cNvSpPr>
          <p:nvPr>
            <p:ph idx="1"/>
          </p:nvPr>
        </p:nvSpPr>
        <p:spPr/>
        <p:txBody>
          <a:bodyPr/>
          <a:lstStyle/>
          <a:p>
            <a:r>
              <a:rPr lang="en-GB" dirty="0"/>
              <a:t>In addition to cardiovascular activity it is important to improve muscle strength. A greater proportion of muscle mass will help your recovery. Resistance based exercises are key to increased muscle mass. Ideally you should do 2 sessions of strength training a week.</a:t>
            </a:r>
          </a:p>
          <a:p>
            <a:r>
              <a:rPr lang="en-GB" dirty="0"/>
              <a:t>Below are examples of muscle strengthening exercises:</a:t>
            </a:r>
          </a:p>
          <a:p>
            <a:pPr>
              <a:buFont typeface="Arial" panose="020B0604020202020204" pitchFamily="34" charset="0"/>
              <a:buChar char="•"/>
            </a:pPr>
            <a:r>
              <a:rPr lang="en-GB" dirty="0"/>
              <a:t>Lifting weights: small dumbbells, cans of food, water bottles.</a:t>
            </a:r>
          </a:p>
          <a:p>
            <a:pPr>
              <a:buFont typeface="Arial" panose="020B0604020202020204" pitchFamily="34" charset="0"/>
              <a:buChar char="•"/>
            </a:pPr>
            <a:r>
              <a:rPr lang="en-GB" dirty="0"/>
              <a:t>Body weight exercises, squats, lunges, sit to stands, wall sits.</a:t>
            </a:r>
          </a:p>
          <a:p>
            <a:pPr>
              <a:buFont typeface="Arial" panose="020B0604020202020204" pitchFamily="34" charset="0"/>
              <a:buChar char="•"/>
            </a:pPr>
            <a:r>
              <a:rPr lang="en-GB" dirty="0"/>
              <a:t>Completing your aerobic exercises with added resistance e.g. a full back pack or carrying bottles of water/poles in each hand.</a:t>
            </a:r>
          </a:p>
          <a:p>
            <a:pPr>
              <a:buFont typeface="Arial" panose="020B0604020202020204" pitchFamily="34" charset="0"/>
              <a:buChar char="•"/>
            </a:pPr>
            <a:r>
              <a:rPr lang="en-GB" dirty="0"/>
              <a:t>Working with resistance bands.</a:t>
            </a:r>
          </a:p>
          <a:p>
            <a:pPr>
              <a:buFont typeface="Arial" panose="020B0604020202020204" pitchFamily="34" charset="0"/>
              <a:buChar char="•"/>
            </a:pPr>
            <a:r>
              <a:rPr lang="en-GB" dirty="0"/>
              <a:t>Push ups/sit ups.</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2022254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099F4-9867-41C7-81E6-DC39C4C6119F}"/>
              </a:ext>
            </a:extLst>
          </p:cNvPr>
          <p:cNvSpPr>
            <a:spLocks noGrp="1"/>
          </p:cNvSpPr>
          <p:nvPr>
            <p:ph type="title"/>
          </p:nvPr>
        </p:nvSpPr>
        <p:spPr>
          <a:xfrm>
            <a:off x="5181601" y="634946"/>
            <a:ext cx="6368142" cy="1450757"/>
          </a:xfrm>
        </p:spPr>
        <p:txBody>
          <a:bodyPr>
            <a:normAutofit/>
          </a:bodyPr>
          <a:lstStyle/>
          <a:p>
            <a:endParaRPr lang="en-GB" sz="5400" dirty="0">
              <a:solidFill>
                <a:srgbClr val="553F46"/>
              </a:solidFill>
            </a:endParaRPr>
          </a:p>
        </p:txBody>
      </p:sp>
      <p:pic>
        <p:nvPicPr>
          <p:cNvPr id="4" name="Content Placeholder 3">
            <a:extLst>
              <a:ext uri="{FF2B5EF4-FFF2-40B4-BE49-F238E27FC236}">
                <a16:creationId xmlns:a16="http://schemas.microsoft.com/office/drawing/2014/main" id="{E916D6CC-9630-4D17-831B-5B1E22401024}"/>
              </a:ext>
            </a:extLst>
          </p:cNvPr>
          <p:cNvPicPr>
            <a:picLocks noChangeAspect="1"/>
          </p:cNvPicPr>
          <p:nvPr/>
        </p:nvPicPr>
        <p:blipFill rotWithShape="1">
          <a:blip r:embed="rId2"/>
          <a:srcRect b="364"/>
          <a:stretch/>
        </p:blipFill>
        <p:spPr>
          <a:xfrm>
            <a:off x="20" y="-12128"/>
            <a:ext cx="4654276" cy="6870127"/>
          </a:xfrm>
          <a:prstGeom prst="rect">
            <a:avLst/>
          </a:prstGeom>
        </p:spPr>
      </p:pic>
      <p:cxnSp>
        <p:nvCxnSpPr>
          <p:cNvPr id="24" name="Straight Connector 2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71DFEB93-816E-4DCA-BC1F-FD17F3BD4FE1}"/>
              </a:ext>
            </a:extLst>
          </p:cNvPr>
          <p:cNvSpPr>
            <a:spLocks noGrp="1"/>
          </p:cNvSpPr>
          <p:nvPr>
            <p:ph idx="1"/>
          </p:nvPr>
        </p:nvSpPr>
        <p:spPr>
          <a:xfrm>
            <a:off x="5181601" y="2198914"/>
            <a:ext cx="6368142" cy="3670180"/>
          </a:xfrm>
        </p:spPr>
        <p:txBody>
          <a:bodyPr>
            <a:normAutofit lnSpcReduction="10000"/>
          </a:bodyPr>
          <a:lstStyle/>
          <a:p>
            <a:pPr marL="0" indent="0">
              <a:buNone/>
            </a:pPr>
            <a:r>
              <a:rPr lang="en-GB" sz="1800" dirty="0"/>
              <a:t>Remember the larger muscle groups will show the quickest and largest response to resistance training. These large muscles are used to help you mobilise and the stronger they are before surgery the sooner you will be able to get out of bed following your operation.</a:t>
            </a:r>
          </a:p>
          <a:p>
            <a:pPr marL="0" indent="0">
              <a:buNone/>
            </a:pPr>
            <a:endParaRPr lang="en-GB" sz="1800" dirty="0"/>
          </a:p>
          <a:p>
            <a:pPr marL="0" indent="0">
              <a:buNone/>
            </a:pPr>
            <a:r>
              <a:rPr lang="en-GB" sz="1800" b="1" dirty="0"/>
              <a:t>For more information please see:</a:t>
            </a:r>
          </a:p>
          <a:p>
            <a:pPr marL="0" indent="0">
              <a:buNone/>
            </a:pPr>
            <a:r>
              <a:rPr lang="en-GB" sz="1800" dirty="0"/>
              <a:t>Move more: Your guide to becoming more active. Visit </a:t>
            </a:r>
            <a:r>
              <a:rPr lang="en-GB" sz="1800" dirty="0">
                <a:hlinkClick r:id="rId3"/>
              </a:rPr>
              <a:t>https://www.macmillan.org.uk/cancer-information-and-support/treatment/preparing-for-treatment/eating-well-and-keeping-active</a:t>
            </a:r>
            <a:endParaRPr lang="en-GB" sz="1800" dirty="0"/>
          </a:p>
          <a:p>
            <a:pPr marL="0" indent="0">
              <a:buNone/>
            </a:pPr>
            <a:r>
              <a:rPr lang="en-GB" sz="1800" dirty="0"/>
              <a:t>Get active your way NHS. Visit </a:t>
            </a:r>
            <a:r>
              <a:rPr lang="en-GB" sz="1800" dirty="0">
                <a:hlinkClick r:id="rId4"/>
              </a:rPr>
              <a:t>https://www.nhs.uk/live-well/exercise/get-active-your-way/</a:t>
            </a:r>
            <a:endParaRPr lang="en-GB" sz="1800" dirty="0"/>
          </a:p>
          <a:p>
            <a:endParaRPr lang="en-GB" sz="1600" dirty="0"/>
          </a:p>
          <a:p>
            <a:endParaRPr lang="en-US" sz="1600" dirty="0"/>
          </a:p>
        </p:txBody>
      </p:sp>
    </p:spTree>
    <p:extLst>
      <p:ext uri="{BB962C8B-B14F-4D97-AF65-F5344CB8AC3E}">
        <p14:creationId xmlns:p14="http://schemas.microsoft.com/office/powerpoint/2010/main" val="256241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3D13-8150-4BBC-99BE-70944F53D791}"/>
              </a:ext>
            </a:extLst>
          </p:cNvPr>
          <p:cNvSpPr>
            <a:spLocks noGrp="1"/>
          </p:cNvSpPr>
          <p:nvPr>
            <p:ph type="title"/>
          </p:nvPr>
        </p:nvSpPr>
        <p:spPr>
          <a:xfrm>
            <a:off x="1097280" y="286603"/>
            <a:ext cx="10058400" cy="1450757"/>
          </a:xfrm>
        </p:spPr>
        <p:txBody>
          <a:bodyPr>
            <a:normAutofit/>
          </a:bodyPr>
          <a:lstStyle/>
          <a:p>
            <a:r>
              <a:rPr lang="en-GB" dirty="0"/>
              <a:t>3. Chest Care</a:t>
            </a:r>
          </a:p>
        </p:txBody>
      </p:sp>
      <p:pic>
        <p:nvPicPr>
          <p:cNvPr id="4" name="Picture 3">
            <a:extLst>
              <a:ext uri="{FF2B5EF4-FFF2-40B4-BE49-F238E27FC236}">
                <a16:creationId xmlns:a16="http://schemas.microsoft.com/office/drawing/2014/main" id="{9C16EFBF-57AD-4450-BF60-1155F7015C49}"/>
              </a:ext>
            </a:extLst>
          </p:cNvPr>
          <p:cNvPicPr>
            <a:picLocks noChangeAspect="1"/>
          </p:cNvPicPr>
          <p:nvPr/>
        </p:nvPicPr>
        <p:blipFill rotWithShape="1">
          <a:blip r:embed="rId2"/>
          <a:srcRect t="186" r="2" b="3"/>
          <a:stretch/>
        </p:blipFill>
        <p:spPr>
          <a:xfrm>
            <a:off x="1076432" y="1916318"/>
            <a:ext cx="3094997" cy="3471012"/>
          </a:xfrm>
          <a:prstGeom prst="rect">
            <a:avLst/>
          </a:prstGeom>
        </p:spPr>
      </p:pic>
      <p:sp>
        <p:nvSpPr>
          <p:cNvPr id="3" name="Content Placeholder 2">
            <a:extLst>
              <a:ext uri="{FF2B5EF4-FFF2-40B4-BE49-F238E27FC236}">
                <a16:creationId xmlns:a16="http://schemas.microsoft.com/office/drawing/2014/main" id="{B6E90D2D-DC92-4B25-8832-A7F74EE0EF08}"/>
              </a:ext>
            </a:extLst>
          </p:cNvPr>
          <p:cNvSpPr>
            <a:spLocks noGrp="1"/>
          </p:cNvSpPr>
          <p:nvPr>
            <p:ph idx="1"/>
          </p:nvPr>
        </p:nvSpPr>
        <p:spPr>
          <a:xfrm>
            <a:off x="4639733" y="1845734"/>
            <a:ext cx="6515947" cy="4023360"/>
          </a:xfrm>
        </p:spPr>
        <p:txBody>
          <a:bodyPr>
            <a:normAutofit fontScale="92500" lnSpcReduction="10000"/>
          </a:bodyPr>
          <a:lstStyle/>
          <a:p>
            <a:r>
              <a:rPr lang="en-GB" sz="2400" b="1" u="sng" dirty="0"/>
              <a:t>Incentive Spirometer:</a:t>
            </a:r>
          </a:p>
          <a:p>
            <a:r>
              <a:rPr lang="en-GB" sz="2400" dirty="0"/>
              <a:t>Due to effects of general anaesthesia on your lungs there is an increased risk of developing respiratory complications with major surgery. You will be provided with an Incentive Spirometer by your Physiotherapist and instructed in its use.</a:t>
            </a:r>
          </a:p>
          <a:p>
            <a:r>
              <a:rPr lang="en-GB" sz="2400" b="1" dirty="0"/>
              <a:t>Before surgery: </a:t>
            </a:r>
            <a:r>
              <a:rPr lang="en-GB" sz="2400" dirty="0"/>
              <a:t>Aim to complete at least 4 times a day in order to ‘train’ your lungs in preparation for surgery (ideally 2-4 weeks before your operation)</a:t>
            </a:r>
          </a:p>
          <a:p>
            <a:r>
              <a:rPr lang="en-GB" sz="2400" b="1" dirty="0"/>
              <a:t>After surgery: </a:t>
            </a:r>
            <a:r>
              <a:rPr lang="en-GB" sz="2400" dirty="0"/>
              <a:t>Complete hourly until your mobility is back to normal. Patient ERAS Diary suggests 4-5 breaths = 1 cycle. Total of 3 of these each day.</a:t>
            </a:r>
          </a:p>
          <a:p>
            <a:endParaRPr lang="en-GB" dirty="0"/>
          </a:p>
        </p:txBody>
      </p:sp>
    </p:spTree>
    <p:extLst>
      <p:ext uri="{BB962C8B-B14F-4D97-AF65-F5344CB8AC3E}">
        <p14:creationId xmlns:p14="http://schemas.microsoft.com/office/powerpoint/2010/main" val="40375344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572CE900406C4EB8C30C2233958928" ma:contentTypeVersion="12" ma:contentTypeDescription="Create a new document." ma:contentTypeScope="" ma:versionID="f67901dd9a5cfb14d2258650ad677568">
  <xsd:schema xmlns:xsd="http://www.w3.org/2001/XMLSchema" xmlns:xs="http://www.w3.org/2001/XMLSchema" xmlns:p="http://schemas.microsoft.com/office/2006/metadata/properties" xmlns:ns3="2c278af5-6f17-4fb6-9639-cbcfb858272b" xmlns:ns4="c411581f-b288-49f1-af7d-4cf2d3fdc996" targetNamespace="http://schemas.microsoft.com/office/2006/metadata/properties" ma:root="true" ma:fieldsID="51cf8cfa40235f6964d1e12d5924ed47" ns3:_="" ns4:_="">
    <xsd:import namespace="2c278af5-6f17-4fb6-9639-cbcfb858272b"/>
    <xsd:import namespace="c411581f-b288-49f1-af7d-4cf2d3fdc99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278af5-6f17-4fb6-9639-cbcfb85827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11581f-b288-49f1-af7d-4cf2d3fdc99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2038A3-217F-460F-AE20-AE6E05AF0EC4}">
  <ds:schemaRefs>
    <ds:schemaRef ds:uri="c411581f-b288-49f1-af7d-4cf2d3fdc996"/>
    <ds:schemaRef ds:uri="http://schemas.openxmlformats.org/package/2006/metadata/core-properties"/>
    <ds:schemaRef ds:uri="http://www.w3.org/XML/1998/namespace"/>
    <ds:schemaRef ds:uri="http://purl.org/dc/terms/"/>
    <ds:schemaRef ds:uri="2c278af5-6f17-4fb6-9639-cbcfb858272b"/>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89257C92-CB8A-494D-9A5A-51722D7AE646}">
  <ds:schemaRefs>
    <ds:schemaRef ds:uri="http://schemas.microsoft.com/sharepoint/v3/contenttype/forms"/>
  </ds:schemaRefs>
</ds:datastoreItem>
</file>

<file path=customXml/itemProps3.xml><?xml version="1.0" encoding="utf-8"?>
<ds:datastoreItem xmlns:ds="http://schemas.openxmlformats.org/officeDocument/2006/customXml" ds:itemID="{A25A6A2B-EC4A-4DFD-B29E-DEDA387BB5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278af5-6f17-4fb6-9639-cbcfb858272b"/>
    <ds:schemaRef ds:uri="c411581f-b288-49f1-af7d-4cf2d3fdc9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TotalTime>
  <Words>1672</Words>
  <Application>Microsoft Office PowerPoint</Application>
  <PresentationFormat>Widescreen</PresentationFormat>
  <Paragraphs>101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Franklin Gothic Book</vt:lpstr>
      <vt:lpstr>Wingdings</vt:lpstr>
      <vt:lpstr>Retrospect</vt:lpstr>
      <vt:lpstr>The role of the Enhanced Recovery After Surgery Physiotherapist</vt:lpstr>
      <vt:lpstr>What is Prehabilitation?</vt:lpstr>
      <vt:lpstr>The Benefits of Prehabilitation:</vt:lpstr>
      <vt:lpstr>Physiotherapy Input:</vt:lpstr>
      <vt:lpstr>1. Getting active</vt:lpstr>
      <vt:lpstr>PowerPoint Presentation</vt:lpstr>
      <vt:lpstr>2. Improving muscle strength</vt:lpstr>
      <vt:lpstr>PowerPoint Presentation</vt:lpstr>
      <vt:lpstr>3. Chest Care</vt:lpstr>
      <vt:lpstr>Why is it important to use an Incentive Spirometer?</vt:lpstr>
      <vt:lpstr>PowerPoint Presentation</vt:lpstr>
      <vt:lpstr>Enhanced Recovery After Surgery (ERAS) post operative information for Colorectal patients: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Enhanced Recovery After Surgery Physiotherapist</dc:title>
  <dc:creator>Davies Nerine (RBT) Mid Cheshire Tr</dc:creator>
  <cp:lastModifiedBy>Davies Nerine (RBT) Mid Cheshire Tr</cp:lastModifiedBy>
  <cp:revision>3</cp:revision>
  <dcterms:created xsi:type="dcterms:W3CDTF">2021-04-11T22:18:40Z</dcterms:created>
  <dcterms:modified xsi:type="dcterms:W3CDTF">2021-04-12T07:17:57Z</dcterms:modified>
</cp:coreProperties>
</file>