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258" r:id="rId4"/>
    <p:sldId id="268" r:id="rId5"/>
    <p:sldId id="260" r:id="rId6"/>
    <p:sldId id="269" r:id="rId7"/>
    <p:sldId id="259" r:id="rId8"/>
    <p:sldId id="270" r:id="rId9"/>
    <p:sldId id="261" r:id="rId10"/>
    <p:sldId id="263" r:id="rId11"/>
    <p:sldId id="264" r:id="rId12"/>
    <p:sldId id="262" r:id="rId13"/>
    <p:sldId id="266" r:id="rId14"/>
    <p:sldId id="267"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88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E9894B-D5A6-441F-9C0D-C83BAB611606}" type="datetimeFigureOut">
              <a:rPr lang="en-GB" smtClean="0"/>
              <a:t>28/07/2021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E48236-DBA4-4551-B1CE-520958AC868E}" type="slidenum">
              <a:rPr lang="en-GB" smtClean="0"/>
              <a:t>‹#›</a:t>
            </a:fld>
            <a:endParaRPr lang="en-GB"/>
          </a:p>
        </p:txBody>
      </p:sp>
    </p:spTree>
    <p:extLst>
      <p:ext uri="{BB962C8B-B14F-4D97-AF65-F5344CB8AC3E}">
        <p14:creationId xmlns:p14="http://schemas.microsoft.com/office/powerpoint/2010/main" val="342800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cancers mean the patients need a physical</a:t>
            </a:r>
            <a:r>
              <a:rPr lang="en-GB" baseline="0" dirty="0"/>
              <a:t> examination therefore need to be seen face to face each time </a:t>
            </a:r>
            <a:endParaRPr lang="en-GB" dirty="0"/>
          </a:p>
        </p:txBody>
      </p:sp>
      <p:sp>
        <p:nvSpPr>
          <p:cNvPr id="4" name="Slide Number Placeholder 3"/>
          <p:cNvSpPr>
            <a:spLocks noGrp="1"/>
          </p:cNvSpPr>
          <p:nvPr>
            <p:ph type="sldNum" sz="quarter" idx="10"/>
          </p:nvPr>
        </p:nvSpPr>
        <p:spPr/>
        <p:txBody>
          <a:bodyPr/>
          <a:lstStyle/>
          <a:p>
            <a:fld id="{CEE48236-DBA4-4551-B1CE-520958AC868E}" type="slidenum">
              <a:rPr lang="en-GB" smtClean="0"/>
              <a:t>3</a:t>
            </a:fld>
            <a:endParaRPr lang="en-GB"/>
          </a:p>
        </p:txBody>
      </p:sp>
    </p:spTree>
    <p:extLst>
      <p:ext uri="{BB962C8B-B14F-4D97-AF65-F5344CB8AC3E}">
        <p14:creationId xmlns:p14="http://schemas.microsoft.com/office/powerpoint/2010/main" val="1819374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EE48236-DBA4-4551-B1CE-520958AC868E}" type="slidenum">
              <a:rPr lang="en-GB" smtClean="0"/>
              <a:t>8</a:t>
            </a:fld>
            <a:endParaRPr lang="en-GB"/>
          </a:p>
        </p:txBody>
      </p:sp>
    </p:spTree>
    <p:extLst>
      <p:ext uri="{BB962C8B-B14F-4D97-AF65-F5344CB8AC3E}">
        <p14:creationId xmlns:p14="http://schemas.microsoft.com/office/powerpoint/2010/main" val="3515137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Write a Diary-This</a:t>
            </a:r>
            <a:r>
              <a:rPr lang="en-GB" baseline="0" dirty="0"/>
              <a:t> can help you reflect of how far you have come over your journey </a:t>
            </a:r>
            <a:endParaRPr lang="en-GB" dirty="0"/>
          </a:p>
        </p:txBody>
      </p:sp>
      <p:sp>
        <p:nvSpPr>
          <p:cNvPr id="4" name="Slide Number Placeholder 3"/>
          <p:cNvSpPr>
            <a:spLocks noGrp="1"/>
          </p:cNvSpPr>
          <p:nvPr>
            <p:ph type="sldNum" sz="quarter" idx="10"/>
          </p:nvPr>
        </p:nvSpPr>
        <p:spPr/>
        <p:txBody>
          <a:bodyPr/>
          <a:lstStyle/>
          <a:p>
            <a:fld id="{CEE48236-DBA4-4551-B1CE-520958AC868E}" type="slidenum">
              <a:rPr lang="en-GB" smtClean="0"/>
              <a:t>10</a:t>
            </a:fld>
            <a:endParaRPr lang="en-GB"/>
          </a:p>
        </p:txBody>
      </p:sp>
    </p:spTree>
    <p:extLst>
      <p:ext uri="{BB962C8B-B14F-4D97-AF65-F5344CB8AC3E}">
        <p14:creationId xmlns:p14="http://schemas.microsoft.com/office/powerpoint/2010/main" val="3138820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96777B14-06F0-416D-BBCF-C1A968B50818}" type="datetimeFigureOut">
              <a:rPr lang="en-GB" smtClean="0"/>
              <a:t>28/07/2021</a:t>
            </a:fld>
            <a:endParaRPr lang="en-GB"/>
          </a:p>
        </p:txBody>
      </p:sp>
      <p:sp>
        <p:nvSpPr>
          <p:cNvPr id="20" name="Footer Placeholder 19"/>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B765C5E9-7058-4C5C-9ADC-038762C24338}" type="slidenum">
              <a:rPr lang="en-GB" smtClean="0"/>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6777B14-06F0-416D-BBCF-C1A968B50818}" type="datetimeFigureOut">
              <a:rPr lang="en-GB" smtClean="0"/>
              <a:t>28/07/2021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6777B14-06F0-416D-BBCF-C1A968B50818}" type="datetimeFigureOut">
              <a:rPr lang="en-GB" smtClean="0"/>
              <a:t>28/07/2021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6777B14-06F0-416D-BBCF-C1A968B50818}" type="datetimeFigureOut">
              <a:rPr lang="en-GB" smtClean="0"/>
              <a:t>28/07/2021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6777B14-06F0-416D-BBCF-C1A968B50818}" type="datetimeFigureOut">
              <a:rPr lang="en-GB" smtClean="0"/>
              <a:t>28/07/2021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5E9-7058-4C5C-9ADC-038762C24338}" type="slidenum">
              <a:rPr lang="en-GB" smtClean="0"/>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777B14-06F0-416D-BBCF-C1A968B50818}" type="datetimeFigureOut">
              <a:rPr lang="en-GB" smtClean="0"/>
              <a:t>28/07/2021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6777B14-06F0-416D-BBCF-C1A968B50818}" type="datetimeFigureOut">
              <a:rPr lang="en-GB" smtClean="0"/>
              <a:t>28/07/2021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96777B14-06F0-416D-BBCF-C1A968B50818}" type="datetimeFigureOut">
              <a:rPr lang="en-GB" smtClean="0"/>
              <a:t>28/07/2021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96777B14-06F0-416D-BBCF-C1A968B50818}" type="datetimeFigureOut">
              <a:rPr lang="en-GB" smtClean="0"/>
              <a:t>28/07/2021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65C5E9-7058-4C5C-9ADC-038762C24338}" type="slidenum">
              <a:rPr lang="en-GB" smtClean="0"/>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777B14-06F0-416D-BBCF-C1A968B50818}" type="datetimeFigureOut">
              <a:rPr lang="en-GB" smtClean="0"/>
              <a:t>28/07/2021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5C5E9-7058-4C5C-9ADC-038762C2433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96777B14-06F0-416D-BBCF-C1A968B50818}" type="datetimeFigureOut">
              <a:rPr lang="en-GB" smtClean="0"/>
              <a:t>28/07/2021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5C5E9-7058-4C5C-9ADC-038762C24338}" type="slidenum">
              <a:rPr lang="en-GB" smtClean="0"/>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6777B14-06F0-416D-BBCF-C1A968B50818}" type="datetimeFigureOut">
              <a:rPr lang="en-GB" smtClean="0"/>
              <a:t>28/07/2021</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765C5E9-7058-4C5C-9ADC-038762C24338}" type="slidenum">
              <a:rPr lang="en-GB" smtClean="0"/>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Sketched flower square | Silhouette design, Stencils, Letter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221938">
            <a:off x="1199770" y="3048637"/>
            <a:ext cx="4176464" cy="2401244"/>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75655" y="4365104"/>
            <a:ext cx="7668345" cy="1296144"/>
          </a:xfrm>
        </p:spPr>
        <p:txBody>
          <a:bodyPr>
            <a:normAutofit/>
          </a:bodyPr>
          <a:lstStyle/>
          <a:p>
            <a:pPr algn="r"/>
            <a:r>
              <a:rPr lang="en-GB" sz="2800" b="1" dirty="0">
                <a:solidFill>
                  <a:schemeClr val="tx1"/>
                </a:solidFill>
              </a:rPr>
              <a:t>    </a:t>
            </a:r>
          </a:p>
          <a:p>
            <a:pPr algn="r"/>
            <a:r>
              <a:rPr lang="en-GB" sz="2800" b="1" dirty="0">
                <a:solidFill>
                  <a:schemeClr val="tx1"/>
                </a:solidFill>
              </a:rPr>
              <a:t>to the Colorectal Workshop </a:t>
            </a: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5292080" y="12971"/>
            <a:ext cx="3769231" cy="1759845"/>
          </a:xfrm>
          <a:prstGeom prst="rect">
            <a:avLst/>
          </a:prstGeom>
        </p:spPr>
      </p:pic>
      <p:sp>
        <p:nvSpPr>
          <p:cNvPr id="5" name="TextBox 4"/>
          <p:cNvSpPr txBox="1"/>
          <p:nvPr/>
        </p:nvSpPr>
        <p:spPr>
          <a:xfrm>
            <a:off x="1111309" y="2060848"/>
            <a:ext cx="7873687" cy="769441"/>
          </a:xfrm>
          <a:prstGeom prst="rect">
            <a:avLst/>
          </a:prstGeom>
          <a:noFill/>
        </p:spPr>
        <p:txBody>
          <a:bodyPr wrap="square" rtlCol="0">
            <a:spAutoFit/>
          </a:bodyPr>
          <a:lstStyle/>
          <a:p>
            <a:r>
              <a:rPr lang="en-GB" sz="4400" b="1" dirty="0"/>
              <a:t>Personalised Care Follow Up </a:t>
            </a:r>
          </a:p>
        </p:txBody>
      </p:sp>
    </p:spTree>
    <p:extLst>
      <p:ext uri="{BB962C8B-B14F-4D97-AF65-F5344CB8AC3E}">
        <p14:creationId xmlns:p14="http://schemas.microsoft.com/office/powerpoint/2010/main" val="1923347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15560" y="247825"/>
            <a:ext cx="6208768" cy="1138773"/>
          </a:xfrm>
          <a:prstGeom prst="rect">
            <a:avLst/>
          </a:prstGeom>
          <a:noFill/>
        </p:spPr>
        <p:txBody>
          <a:bodyPr wrap="square" rtlCol="0">
            <a:spAutoFit/>
          </a:bodyPr>
          <a:lstStyle/>
          <a:p>
            <a:r>
              <a:rPr lang="en-GB" sz="3200" b="1" dirty="0"/>
              <a:t>Emotional Impact </a:t>
            </a:r>
          </a:p>
          <a:p>
            <a:endParaRPr lang="en-GB" sz="3600" b="1" dirty="0"/>
          </a:p>
        </p:txBody>
      </p:sp>
      <p:sp>
        <p:nvSpPr>
          <p:cNvPr id="5" name="TextBox 4"/>
          <p:cNvSpPr txBox="1"/>
          <p:nvPr/>
        </p:nvSpPr>
        <p:spPr>
          <a:xfrm>
            <a:off x="1342547" y="980728"/>
            <a:ext cx="7920879" cy="646331"/>
          </a:xfrm>
          <a:prstGeom prst="rect">
            <a:avLst/>
          </a:prstGeom>
          <a:noFill/>
        </p:spPr>
        <p:txBody>
          <a:bodyPr wrap="square" rtlCol="0">
            <a:spAutoFit/>
          </a:bodyPr>
          <a:lstStyle/>
          <a:p>
            <a:r>
              <a:rPr lang="en-GB" dirty="0"/>
              <a:t>Everybody deals with cancer diagnosis differently, there is no right or wrong way.  </a:t>
            </a:r>
          </a:p>
          <a:p>
            <a:endParaRPr lang="en-GB" dirty="0"/>
          </a:p>
        </p:txBody>
      </p:sp>
      <p:sp>
        <p:nvSpPr>
          <p:cNvPr id="6" name="Rectangle 5"/>
          <p:cNvSpPr/>
          <p:nvPr/>
        </p:nvSpPr>
        <p:spPr>
          <a:xfrm>
            <a:off x="1306294" y="1678578"/>
            <a:ext cx="7798925" cy="4031873"/>
          </a:xfrm>
          <a:prstGeom prst="rect">
            <a:avLst/>
          </a:prstGeom>
        </p:spPr>
        <p:txBody>
          <a:bodyPr wrap="square">
            <a:spAutoFit/>
          </a:bodyPr>
          <a:lstStyle/>
          <a:p>
            <a:pPr marL="285750" lvl="0" indent="-285750">
              <a:buFont typeface="Wingdings" panose="05000000000000000000" pitchFamily="2" charset="2"/>
              <a:buChar char="v"/>
            </a:pPr>
            <a:r>
              <a:rPr lang="en-GB" sz="1600" dirty="0"/>
              <a:t>Learn to focus on the way bowel cancer has made you a stronger person.</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Talk to family and friends about your concerns.</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Join a support group, details of which can be provided by your Colorectal Support Team.</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Write a diary about your fears and feelings.</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Get involved with an interesting hobby or others things you enjoy doing.</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Remember, that as time goes by these worries will fade.</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Relaxation exercise and breathing can help with stress and anxiety.</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dirty="0"/>
              <a:t>If depression, anxiety or any part of the cancer journey becomes overwhelming seek advice from a Colorectal Nurse Specialist or GP </a:t>
            </a:r>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580112" y="5589240"/>
            <a:ext cx="3456384" cy="1224136"/>
          </a:xfrm>
          <a:prstGeom prst="rect">
            <a:avLst/>
          </a:prstGeom>
          <a:noFill/>
        </p:spPr>
      </p:pic>
    </p:spTree>
    <p:extLst>
      <p:ext uri="{BB962C8B-B14F-4D97-AF65-F5344CB8AC3E}">
        <p14:creationId xmlns:p14="http://schemas.microsoft.com/office/powerpoint/2010/main" val="4134437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1" y="5157192"/>
            <a:ext cx="2579580" cy="1872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331640" y="332656"/>
            <a:ext cx="7416824" cy="830997"/>
          </a:xfrm>
          <a:prstGeom prst="rect">
            <a:avLst/>
          </a:prstGeom>
          <a:noFill/>
        </p:spPr>
        <p:txBody>
          <a:bodyPr wrap="square" rtlCol="0">
            <a:spAutoFit/>
          </a:bodyPr>
          <a:lstStyle/>
          <a:p>
            <a:r>
              <a:rPr lang="en-GB" sz="2000" b="1" dirty="0"/>
              <a:t>Returning to a lifestyle you enjoyed before treatment </a:t>
            </a:r>
          </a:p>
          <a:p>
            <a:endParaRPr lang="en-GB" sz="2800" b="1" dirty="0"/>
          </a:p>
        </p:txBody>
      </p:sp>
      <p:sp>
        <p:nvSpPr>
          <p:cNvPr id="3" name="TextBox 2"/>
          <p:cNvSpPr txBox="1"/>
          <p:nvPr/>
        </p:nvSpPr>
        <p:spPr>
          <a:xfrm>
            <a:off x="1332529" y="1052736"/>
            <a:ext cx="7619251" cy="923330"/>
          </a:xfrm>
          <a:prstGeom prst="rect">
            <a:avLst/>
          </a:prstGeom>
          <a:noFill/>
        </p:spPr>
        <p:txBody>
          <a:bodyPr wrap="square" rtlCol="0">
            <a:spAutoFit/>
          </a:bodyPr>
          <a:lstStyle/>
          <a:p>
            <a:r>
              <a:rPr lang="en-GB" dirty="0"/>
              <a:t>Once you have finished your treatment you will want to get back to life before cancer. You may feel relieved that your treatment is over but also have a feeling of ‘what now?’ </a:t>
            </a:r>
          </a:p>
        </p:txBody>
      </p:sp>
      <p:sp>
        <p:nvSpPr>
          <p:cNvPr id="4" name="TextBox 3"/>
          <p:cNvSpPr txBox="1"/>
          <p:nvPr/>
        </p:nvSpPr>
        <p:spPr>
          <a:xfrm>
            <a:off x="1331640" y="2241304"/>
            <a:ext cx="7920880" cy="3077766"/>
          </a:xfrm>
          <a:prstGeom prst="rect">
            <a:avLst/>
          </a:prstGeom>
          <a:noFill/>
        </p:spPr>
        <p:txBody>
          <a:bodyPr wrap="square" rtlCol="0">
            <a:spAutoFit/>
          </a:bodyPr>
          <a:lstStyle/>
          <a:p>
            <a:pPr marL="285750" indent="-285750">
              <a:buFont typeface="Wingdings" panose="05000000000000000000" pitchFamily="2" charset="2"/>
              <a:buChar char="v"/>
            </a:pPr>
            <a:r>
              <a:rPr lang="en-GB" sz="1600" dirty="0"/>
              <a:t>Find support- This may be with family, friends, or fellow patients you have connected with. </a:t>
            </a:r>
          </a:p>
          <a:p>
            <a:pPr marL="285750" indent="-285750">
              <a:buFont typeface="Wingdings" panose="05000000000000000000" pitchFamily="2" charset="2"/>
              <a:buChar char="v"/>
            </a:pPr>
            <a:endParaRPr lang="en-GB" sz="1600" dirty="0"/>
          </a:p>
          <a:p>
            <a:pPr marL="285750" indent="-285750">
              <a:buFont typeface="Wingdings" panose="05000000000000000000" pitchFamily="2" charset="2"/>
              <a:buChar char="v"/>
            </a:pPr>
            <a:r>
              <a:rPr lang="en-GB" sz="1600" dirty="0"/>
              <a:t>Returning to work- Find out from your employer about your rights, working from home or reduced flexible hours.</a:t>
            </a:r>
          </a:p>
          <a:p>
            <a:pPr marL="285750" indent="-285750">
              <a:buFont typeface="Wingdings" panose="05000000000000000000" pitchFamily="2" charset="2"/>
              <a:buChar char="v"/>
            </a:pPr>
            <a:endParaRPr lang="en-GB" sz="1600" dirty="0"/>
          </a:p>
          <a:p>
            <a:pPr marL="285750" indent="-285750">
              <a:buFont typeface="Wingdings" panose="05000000000000000000" pitchFamily="2" charset="2"/>
              <a:buChar char="v"/>
            </a:pPr>
            <a:r>
              <a:rPr lang="en-GB" sz="1600" dirty="0"/>
              <a:t>Healthy eating- Experts would agree that a healthy balanced diet provides all the right nutrients needed. </a:t>
            </a:r>
          </a:p>
          <a:p>
            <a:pPr marL="285750" indent="-285750">
              <a:buFont typeface="Wingdings" panose="05000000000000000000" pitchFamily="2" charset="2"/>
              <a:buChar char="v"/>
            </a:pPr>
            <a:endParaRPr lang="en-GB" sz="1600" dirty="0"/>
          </a:p>
          <a:p>
            <a:pPr marL="285750" indent="-285750">
              <a:buFont typeface="Wingdings" panose="05000000000000000000" pitchFamily="2" charset="2"/>
              <a:buChar char="v"/>
            </a:pPr>
            <a:r>
              <a:rPr lang="en-GB" sz="1600" dirty="0"/>
              <a:t>Exercise- Regular physical activity has been shown to help prevent and manage over 20 chronic conditions, including cancer. </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sz="1600" dirty="0"/>
              <a:t>Remember it takes time and everyone is different.</a:t>
            </a:r>
          </a:p>
        </p:txBody>
      </p:sp>
    </p:spTree>
    <p:extLst>
      <p:ext uri="{BB962C8B-B14F-4D97-AF65-F5344CB8AC3E}">
        <p14:creationId xmlns:p14="http://schemas.microsoft.com/office/powerpoint/2010/main" val="2278119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7495" y="5136163"/>
            <a:ext cx="1836993" cy="16878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331640" y="454577"/>
            <a:ext cx="7560840" cy="584775"/>
          </a:xfrm>
          <a:prstGeom prst="rect">
            <a:avLst/>
          </a:prstGeom>
          <a:noFill/>
        </p:spPr>
        <p:txBody>
          <a:bodyPr wrap="square" rtlCol="0">
            <a:spAutoFit/>
          </a:bodyPr>
          <a:lstStyle/>
          <a:p>
            <a:r>
              <a:rPr lang="en-GB" sz="3200" b="1" dirty="0"/>
              <a:t>How to manage fatigue</a:t>
            </a:r>
          </a:p>
        </p:txBody>
      </p:sp>
      <p:sp>
        <p:nvSpPr>
          <p:cNvPr id="3" name="TextBox 2"/>
          <p:cNvSpPr txBox="1"/>
          <p:nvPr/>
        </p:nvSpPr>
        <p:spPr>
          <a:xfrm>
            <a:off x="1259632" y="1177469"/>
            <a:ext cx="7704856" cy="5601533"/>
          </a:xfrm>
          <a:prstGeom prst="rect">
            <a:avLst/>
          </a:prstGeom>
          <a:noFill/>
        </p:spPr>
        <p:txBody>
          <a:bodyPr wrap="square" rtlCol="0">
            <a:spAutoFit/>
          </a:bodyPr>
          <a:lstStyle/>
          <a:p>
            <a:r>
              <a:rPr lang="en-GB" dirty="0"/>
              <a:t>Fatigue is one of the main side effects of cancer treatment but there are lots of tips to help with this.</a:t>
            </a:r>
          </a:p>
          <a:p>
            <a:endParaRPr lang="en-GB" dirty="0"/>
          </a:p>
          <a:p>
            <a:pPr marL="285750" lvl="0" indent="-285750">
              <a:buFont typeface="Wingdings" panose="05000000000000000000" pitchFamily="2" charset="2"/>
              <a:buChar char="v"/>
            </a:pPr>
            <a:r>
              <a:rPr lang="en-GB" sz="1600" b="1" dirty="0"/>
              <a:t>Take it easy</a:t>
            </a:r>
            <a:r>
              <a:rPr lang="en-GB" sz="1600" dirty="0"/>
              <a:t>- Set aside time in the day to rest.  Take a short nap – no longer than an hour.</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b="1" dirty="0"/>
              <a:t>Conserve your energy</a:t>
            </a:r>
            <a:r>
              <a:rPr lang="en-GB" sz="1600" dirty="0"/>
              <a:t> for important activities.  Ask for help when needed.</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b="1" dirty="0"/>
              <a:t>Maintain your energy-</a:t>
            </a:r>
            <a:r>
              <a:rPr lang="en-GB" sz="1600" dirty="0"/>
              <a:t> Drink lots of fluid and eat a well-balanced diet.  Limit caffeine and alcohol and drink plenty of water.</a:t>
            </a:r>
          </a:p>
          <a:p>
            <a:pPr marL="285750" lvl="0" indent="-285750">
              <a:buFont typeface="Wingdings" panose="05000000000000000000" pitchFamily="2" charset="2"/>
              <a:buChar char="v"/>
            </a:pPr>
            <a:endParaRPr lang="en-GB" sz="1600" dirty="0"/>
          </a:p>
          <a:p>
            <a:pPr marL="285750" lvl="0" indent="-285750">
              <a:buFont typeface="Wingdings" panose="05000000000000000000" pitchFamily="2" charset="2"/>
              <a:buChar char="v"/>
            </a:pPr>
            <a:r>
              <a:rPr lang="en-GB" sz="1600" b="1" dirty="0"/>
              <a:t>Get moving-</a:t>
            </a:r>
            <a:r>
              <a:rPr lang="en-GB" sz="1600" dirty="0"/>
              <a:t> light exercise throughout the week may help preserve your energy levels.</a:t>
            </a:r>
          </a:p>
          <a:p>
            <a:pPr lvl="0"/>
            <a:endParaRPr lang="en-GB" dirty="0"/>
          </a:p>
          <a:p>
            <a:r>
              <a:rPr lang="en-GB" dirty="0"/>
              <a:t>Speak to your Colorectal Support Team if you have any concerns or need help with this, as there is support in the community i.e. Move More, Fit Start, 5K Your Way </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156352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675999"/>
            <a:ext cx="4896544" cy="400110"/>
          </a:xfrm>
          <a:prstGeom prst="rect">
            <a:avLst/>
          </a:prstGeom>
          <a:noFill/>
        </p:spPr>
        <p:txBody>
          <a:bodyPr wrap="square" rtlCol="0">
            <a:spAutoFit/>
          </a:bodyPr>
          <a:lstStyle/>
          <a:p>
            <a:r>
              <a:rPr lang="en-GB" sz="2000" b="1" dirty="0"/>
              <a:t>Colorectal Nurse Specialists </a:t>
            </a:r>
          </a:p>
        </p:txBody>
      </p:sp>
      <p:sp>
        <p:nvSpPr>
          <p:cNvPr id="3" name="TextBox 2"/>
          <p:cNvSpPr txBox="1"/>
          <p:nvPr/>
        </p:nvSpPr>
        <p:spPr>
          <a:xfrm>
            <a:off x="1204364" y="1139406"/>
            <a:ext cx="4104456" cy="1754326"/>
          </a:xfrm>
          <a:prstGeom prst="rect">
            <a:avLst/>
          </a:prstGeom>
          <a:noFill/>
        </p:spPr>
        <p:txBody>
          <a:bodyPr wrap="square" rtlCol="0">
            <a:spAutoFit/>
          </a:bodyPr>
          <a:lstStyle/>
          <a:p>
            <a:pPr marL="285750" indent="-285750">
              <a:buFont typeface="Wingdings" panose="05000000000000000000" pitchFamily="2" charset="2"/>
              <a:buChar char="v"/>
            </a:pPr>
            <a:r>
              <a:rPr lang="en-GB" dirty="0"/>
              <a:t>Heather</a:t>
            </a:r>
          </a:p>
          <a:p>
            <a:pPr marL="285750" indent="-285750">
              <a:buFont typeface="Wingdings" panose="05000000000000000000" pitchFamily="2" charset="2"/>
              <a:buChar char="v"/>
            </a:pPr>
            <a:r>
              <a:rPr lang="en-GB" dirty="0" err="1"/>
              <a:t>Nicci</a:t>
            </a:r>
            <a:r>
              <a:rPr lang="en-GB" dirty="0"/>
              <a:t> </a:t>
            </a:r>
          </a:p>
          <a:p>
            <a:pPr marL="285750" indent="-285750">
              <a:buFont typeface="Wingdings" panose="05000000000000000000" pitchFamily="2" charset="2"/>
              <a:buChar char="v"/>
            </a:pPr>
            <a:r>
              <a:rPr lang="en-GB" dirty="0"/>
              <a:t>Sarah </a:t>
            </a:r>
          </a:p>
          <a:p>
            <a:pPr marL="285750" indent="-285750">
              <a:buFont typeface="Wingdings" panose="05000000000000000000" pitchFamily="2" charset="2"/>
              <a:buChar char="v"/>
            </a:pPr>
            <a:r>
              <a:rPr lang="en-GB" dirty="0"/>
              <a:t>Mary</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endParaRPr lang="en-GB" dirty="0"/>
          </a:p>
        </p:txBody>
      </p:sp>
      <p:sp>
        <p:nvSpPr>
          <p:cNvPr id="4" name="TextBox 3"/>
          <p:cNvSpPr txBox="1"/>
          <p:nvPr/>
        </p:nvSpPr>
        <p:spPr>
          <a:xfrm>
            <a:off x="1196507" y="2263624"/>
            <a:ext cx="5472608" cy="400110"/>
          </a:xfrm>
          <a:prstGeom prst="rect">
            <a:avLst/>
          </a:prstGeom>
          <a:noFill/>
        </p:spPr>
        <p:txBody>
          <a:bodyPr wrap="square" rtlCol="0">
            <a:spAutoFit/>
          </a:bodyPr>
          <a:lstStyle/>
          <a:p>
            <a:r>
              <a:rPr lang="en-GB" sz="2000" b="1" dirty="0"/>
              <a:t>Colorectal Cancer Support Workers </a:t>
            </a:r>
          </a:p>
        </p:txBody>
      </p:sp>
      <p:sp>
        <p:nvSpPr>
          <p:cNvPr id="5" name="TextBox 4"/>
          <p:cNvSpPr txBox="1"/>
          <p:nvPr/>
        </p:nvSpPr>
        <p:spPr>
          <a:xfrm>
            <a:off x="1179767" y="2633863"/>
            <a:ext cx="4608512" cy="646331"/>
          </a:xfrm>
          <a:prstGeom prst="rect">
            <a:avLst/>
          </a:prstGeom>
          <a:noFill/>
        </p:spPr>
        <p:txBody>
          <a:bodyPr wrap="square" rtlCol="0">
            <a:spAutoFit/>
          </a:bodyPr>
          <a:lstStyle/>
          <a:p>
            <a:pPr marL="285750" indent="-285750">
              <a:buFont typeface="Wingdings" panose="05000000000000000000" pitchFamily="2" charset="2"/>
              <a:buChar char="v"/>
            </a:pPr>
            <a:r>
              <a:rPr lang="en-GB" dirty="0"/>
              <a:t>Esther </a:t>
            </a:r>
          </a:p>
          <a:p>
            <a:pPr marL="285750" indent="-285750">
              <a:buFont typeface="Wingdings" panose="05000000000000000000" pitchFamily="2" charset="2"/>
              <a:buChar char="v"/>
            </a:pPr>
            <a:r>
              <a:rPr lang="en-GB" dirty="0"/>
              <a:t>Kerry </a:t>
            </a:r>
          </a:p>
        </p:txBody>
      </p:sp>
      <p:sp>
        <p:nvSpPr>
          <p:cNvPr id="6" name="TextBox 5"/>
          <p:cNvSpPr txBox="1"/>
          <p:nvPr/>
        </p:nvSpPr>
        <p:spPr>
          <a:xfrm>
            <a:off x="1115616" y="3203177"/>
            <a:ext cx="6768752" cy="954107"/>
          </a:xfrm>
          <a:prstGeom prst="rect">
            <a:avLst/>
          </a:prstGeom>
          <a:noFill/>
        </p:spPr>
        <p:txBody>
          <a:bodyPr wrap="square" rtlCol="0">
            <a:spAutoFit/>
          </a:bodyPr>
          <a:lstStyle/>
          <a:p>
            <a:r>
              <a:rPr lang="en-GB" sz="2800" b="1" dirty="0"/>
              <a:t>01270  612047</a:t>
            </a:r>
          </a:p>
          <a:p>
            <a:endParaRPr lang="en-GB" sz="2800" b="1" dirty="0"/>
          </a:p>
        </p:txBody>
      </p:sp>
      <p:sp>
        <p:nvSpPr>
          <p:cNvPr id="7" name="TextBox 6"/>
          <p:cNvSpPr txBox="1"/>
          <p:nvPr/>
        </p:nvSpPr>
        <p:spPr>
          <a:xfrm>
            <a:off x="1172349" y="167012"/>
            <a:ext cx="4968552" cy="523220"/>
          </a:xfrm>
          <a:prstGeom prst="rect">
            <a:avLst/>
          </a:prstGeom>
          <a:noFill/>
        </p:spPr>
        <p:txBody>
          <a:bodyPr wrap="square" rtlCol="0">
            <a:spAutoFit/>
          </a:bodyPr>
          <a:lstStyle/>
          <a:p>
            <a:r>
              <a:rPr lang="en-GB" sz="2800" b="1" dirty="0"/>
              <a:t>Contact details </a:t>
            </a:r>
          </a:p>
        </p:txBody>
      </p:sp>
      <p:sp>
        <p:nvSpPr>
          <p:cNvPr id="8" name="TextBox 7"/>
          <p:cNvSpPr txBox="1"/>
          <p:nvPr/>
        </p:nvSpPr>
        <p:spPr>
          <a:xfrm>
            <a:off x="1043608" y="5213660"/>
            <a:ext cx="7056784" cy="1477328"/>
          </a:xfrm>
          <a:prstGeom prst="rect">
            <a:avLst/>
          </a:prstGeom>
          <a:noFill/>
        </p:spPr>
        <p:txBody>
          <a:bodyPr wrap="square" rtlCol="0">
            <a:spAutoFit/>
          </a:bodyPr>
          <a:lstStyle/>
          <a:p>
            <a:r>
              <a:rPr lang="en-GB" dirty="0"/>
              <a:t>Contact Mon- Fri between the hours of 8.00-16.00. If you need to leave a message the team will aim to respond within one working day.</a:t>
            </a:r>
          </a:p>
          <a:p>
            <a:endParaRPr lang="en-GB" dirty="0"/>
          </a:p>
          <a:p>
            <a:r>
              <a:rPr lang="en-GB" dirty="0"/>
              <a:t>Please note we do not work weekends or Bank Holidays.</a:t>
            </a:r>
          </a:p>
          <a:p>
            <a:r>
              <a:rPr lang="en-GB" dirty="0"/>
              <a:t> </a:t>
            </a:r>
          </a:p>
        </p:txBody>
      </p:sp>
      <p:sp>
        <p:nvSpPr>
          <p:cNvPr id="9" name="TextBox 8">
            <a:extLst>
              <a:ext uri="{FF2B5EF4-FFF2-40B4-BE49-F238E27FC236}">
                <a16:creationId xmlns:a16="http://schemas.microsoft.com/office/drawing/2014/main" id="{D85D3C22-998D-4DE1-BF70-B94FC181E9B5}"/>
              </a:ext>
            </a:extLst>
          </p:cNvPr>
          <p:cNvSpPr txBox="1"/>
          <p:nvPr/>
        </p:nvSpPr>
        <p:spPr>
          <a:xfrm>
            <a:off x="1259632" y="3789040"/>
            <a:ext cx="4752528" cy="1200329"/>
          </a:xfrm>
          <a:prstGeom prst="rect">
            <a:avLst/>
          </a:prstGeom>
          <a:noFill/>
        </p:spPr>
        <p:txBody>
          <a:bodyPr wrap="square" rtlCol="0">
            <a:spAutoFit/>
          </a:bodyPr>
          <a:lstStyle/>
          <a:p>
            <a:r>
              <a:rPr lang="en-GB" b="1" dirty="0"/>
              <a:t>Dietician	</a:t>
            </a:r>
            <a:r>
              <a:rPr lang="en-GB"/>
              <a:t>	Lisa </a:t>
            </a:r>
            <a:r>
              <a:rPr lang="en-GB" dirty="0"/>
              <a:t>Burns</a:t>
            </a:r>
          </a:p>
          <a:p>
            <a:r>
              <a:rPr lang="en-GB" dirty="0"/>
              <a:t>01270 612213</a:t>
            </a:r>
          </a:p>
          <a:p>
            <a:r>
              <a:rPr lang="en-GB" b="1" dirty="0"/>
              <a:t>Physiotherapist </a:t>
            </a:r>
            <a:r>
              <a:rPr lang="en-GB" dirty="0"/>
              <a:t>		Nerine Davies</a:t>
            </a:r>
          </a:p>
          <a:p>
            <a:r>
              <a:rPr lang="en-GB" dirty="0"/>
              <a:t>07551 041372</a:t>
            </a:r>
          </a:p>
        </p:txBody>
      </p:sp>
    </p:spTree>
    <p:extLst>
      <p:ext uri="{BB962C8B-B14F-4D97-AF65-F5344CB8AC3E}">
        <p14:creationId xmlns:p14="http://schemas.microsoft.com/office/powerpoint/2010/main" val="4249966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3645024"/>
            <a:ext cx="5400600" cy="23771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403648" y="836712"/>
            <a:ext cx="7128792" cy="646331"/>
          </a:xfrm>
          <a:prstGeom prst="rect">
            <a:avLst/>
          </a:prstGeom>
          <a:noFill/>
        </p:spPr>
        <p:txBody>
          <a:bodyPr wrap="square" rtlCol="0">
            <a:spAutoFit/>
          </a:bodyPr>
          <a:lstStyle/>
          <a:p>
            <a:r>
              <a:rPr lang="en-GB" sz="3600" b="1" dirty="0"/>
              <a:t>Colorectal Support Group </a:t>
            </a:r>
          </a:p>
        </p:txBody>
      </p:sp>
      <p:sp>
        <p:nvSpPr>
          <p:cNvPr id="3" name="TextBox 2"/>
          <p:cNvSpPr txBox="1"/>
          <p:nvPr/>
        </p:nvSpPr>
        <p:spPr>
          <a:xfrm>
            <a:off x="1403648" y="2060846"/>
            <a:ext cx="7632848" cy="1015663"/>
          </a:xfrm>
          <a:prstGeom prst="rect">
            <a:avLst/>
          </a:prstGeom>
          <a:noFill/>
        </p:spPr>
        <p:txBody>
          <a:bodyPr wrap="square" rtlCol="0">
            <a:spAutoFit/>
          </a:bodyPr>
          <a:lstStyle/>
          <a:p>
            <a:r>
              <a:rPr lang="en-GB" sz="2000" dirty="0"/>
              <a:t>Feel free to come along to our Colorectal support groups.</a:t>
            </a:r>
          </a:p>
          <a:p>
            <a:endParaRPr lang="en-GB" sz="2000" dirty="0"/>
          </a:p>
          <a:p>
            <a:r>
              <a:rPr lang="en-GB" sz="2000" dirty="0"/>
              <a:t>The first Monday of every month in the Macmillan Cancer Centre </a:t>
            </a:r>
          </a:p>
        </p:txBody>
      </p:sp>
      <p:sp>
        <p:nvSpPr>
          <p:cNvPr id="4" name="AutoShape 2" descr="Do stay for tea and coffee: Please welcome | Reform Magazin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90637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Question Mark - Debate Chamb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2345" y="1556792"/>
            <a:ext cx="3707958" cy="288032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763688" y="1944491"/>
            <a:ext cx="5330354" cy="1569660"/>
          </a:xfrm>
          <a:prstGeom prst="rect">
            <a:avLst/>
          </a:prstGeom>
          <a:noFill/>
        </p:spPr>
        <p:txBody>
          <a:bodyPr wrap="square" rtlCol="0">
            <a:spAutoFit/>
          </a:bodyPr>
          <a:lstStyle/>
          <a:p>
            <a:pPr algn="ctr"/>
            <a:endParaRPr lang="en-GB" sz="4800" b="1" dirty="0"/>
          </a:p>
          <a:p>
            <a:pPr algn="ctr"/>
            <a:r>
              <a:rPr lang="en-GB" sz="4800" b="1" dirty="0"/>
              <a:t>Any Questions </a:t>
            </a:r>
          </a:p>
        </p:txBody>
      </p:sp>
    </p:spTree>
    <p:extLst>
      <p:ext uri="{BB962C8B-B14F-4D97-AF65-F5344CB8AC3E}">
        <p14:creationId xmlns:p14="http://schemas.microsoft.com/office/powerpoint/2010/main" val="703437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2091" y="692696"/>
            <a:ext cx="6264696" cy="584775"/>
          </a:xfrm>
          <a:prstGeom prst="rect">
            <a:avLst/>
          </a:prstGeom>
          <a:noFill/>
        </p:spPr>
        <p:txBody>
          <a:bodyPr wrap="square" rtlCol="0">
            <a:spAutoFit/>
          </a:bodyPr>
          <a:lstStyle/>
          <a:p>
            <a:r>
              <a:rPr lang="en-GB" sz="3200" b="1" dirty="0"/>
              <a:t>Purpose of the Workshop </a:t>
            </a:r>
          </a:p>
        </p:txBody>
      </p:sp>
      <p:sp>
        <p:nvSpPr>
          <p:cNvPr id="4" name="TextBox 3"/>
          <p:cNvSpPr txBox="1"/>
          <p:nvPr/>
        </p:nvSpPr>
        <p:spPr>
          <a:xfrm>
            <a:off x="1582091" y="1628800"/>
            <a:ext cx="7454405" cy="4247317"/>
          </a:xfrm>
          <a:prstGeom prst="rect">
            <a:avLst/>
          </a:prstGeom>
          <a:noFill/>
        </p:spPr>
        <p:txBody>
          <a:bodyPr wrap="square" rtlCol="0">
            <a:spAutoFit/>
          </a:bodyPr>
          <a:lstStyle/>
          <a:p>
            <a:pPr marL="285750" indent="-285750">
              <a:buFont typeface="Wingdings" panose="05000000000000000000" pitchFamily="2" charset="2"/>
              <a:buChar char="v"/>
            </a:pPr>
            <a:r>
              <a:rPr lang="en-GB" dirty="0"/>
              <a:t>To develop an understanding of what Personalised Care is.</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To inform you about the HNA (Holistic Needs Assessment) checklist.</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To discuss your surveillance tests over the next 4 Years.</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To provide help with signs and symptoms and contacting the Colorectal Support Team when necessary. </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To increase understanding and awareness of fatigue and the emotional impact of bowel cancer and how best to manage this.</a:t>
            </a:r>
          </a:p>
          <a:p>
            <a:pPr marL="28575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To help you return to a lifestyle you enjoyed before treatment.</a:t>
            </a:r>
          </a:p>
          <a:p>
            <a:pPr marL="285750" indent="-285750">
              <a:buFont typeface="Wingdings" panose="05000000000000000000" pitchFamily="2" charset="2"/>
              <a:buChar char="v"/>
            </a:pPr>
            <a:endParaRPr lang="en-GB" dirty="0"/>
          </a:p>
          <a:p>
            <a:endParaRPr lang="en-GB" dirty="0"/>
          </a:p>
        </p:txBody>
      </p:sp>
    </p:spTree>
    <p:extLst>
      <p:ext uri="{BB962C8B-B14F-4D97-AF65-F5344CB8AC3E}">
        <p14:creationId xmlns:p14="http://schemas.microsoft.com/office/powerpoint/2010/main" val="1298930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Question Mark - Debate Chamb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176" y="343695"/>
            <a:ext cx="822046" cy="72008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29609" y="411348"/>
            <a:ext cx="7704856" cy="584775"/>
          </a:xfrm>
          <a:prstGeom prst="rect">
            <a:avLst/>
          </a:prstGeom>
          <a:noFill/>
        </p:spPr>
        <p:txBody>
          <a:bodyPr wrap="square" rtlCol="0">
            <a:spAutoFit/>
          </a:bodyPr>
          <a:lstStyle/>
          <a:p>
            <a:r>
              <a:rPr lang="en-GB" sz="3200" b="1" dirty="0"/>
              <a:t>What is Personalised Care</a:t>
            </a:r>
            <a:endParaRPr lang="en-GB" sz="3200" b="1" dirty="0">
              <a:latin typeface="Arial" panose="020B0604020202020204" pitchFamily="34" charset="0"/>
              <a:cs typeface="Arial" panose="020B0604020202020204" pitchFamily="34" charset="0"/>
            </a:endParaRPr>
          </a:p>
        </p:txBody>
      </p:sp>
      <p:sp>
        <p:nvSpPr>
          <p:cNvPr id="6" name="TextBox 5"/>
          <p:cNvSpPr txBox="1"/>
          <p:nvPr/>
        </p:nvSpPr>
        <p:spPr>
          <a:xfrm>
            <a:off x="1115616" y="1340768"/>
            <a:ext cx="7718849" cy="5909310"/>
          </a:xfrm>
          <a:prstGeom prst="rect">
            <a:avLst/>
          </a:prstGeom>
          <a:noFill/>
        </p:spPr>
        <p:txBody>
          <a:bodyPr wrap="square" rtlCol="0">
            <a:spAutoFit/>
          </a:bodyPr>
          <a:lstStyle/>
          <a:p>
            <a:pPr marL="285750" indent="-285750">
              <a:buFont typeface="Wingdings" panose="05000000000000000000" pitchFamily="2" charset="2"/>
              <a:buChar char="v"/>
            </a:pPr>
            <a:r>
              <a:rPr lang="en-GB" dirty="0"/>
              <a:t>Personalised Care is a new type of follow up at Mid Cheshire Hospital Foundation Trust.</a:t>
            </a:r>
          </a:p>
          <a:p>
            <a:pPr marL="28575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It means you work with, and are supported by your healthcare team to return  to a lifestyle you enjoyed before treatment.</a:t>
            </a:r>
          </a:p>
          <a:p>
            <a:endParaRPr lang="en-GB" dirty="0"/>
          </a:p>
          <a:p>
            <a:pPr marL="285750" indent="-285750">
              <a:buFont typeface="Wingdings" panose="05000000000000000000" pitchFamily="2" charset="2"/>
              <a:buChar char="v"/>
            </a:pPr>
            <a:r>
              <a:rPr lang="en-GB" dirty="0"/>
              <a:t>We will advise you of important signs and symptoms to look out for. </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Your test results will be tracked and reviewed by the appropriate clinician in a virtual clinic depending on your pathway, some patients will still need a face to face appointment with a consultant.</a:t>
            </a:r>
          </a:p>
          <a:p>
            <a:endParaRPr lang="en-GB" dirty="0"/>
          </a:p>
          <a:p>
            <a:pPr marL="285750" indent="-285750">
              <a:buFont typeface="Wingdings" panose="05000000000000000000" pitchFamily="2" charset="2"/>
              <a:buChar char="v"/>
            </a:pPr>
            <a:r>
              <a:rPr lang="en-GB" dirty="0"/>
              <a:t>It does not mean you're alone, you will still be able to contact your Colorectal Support Team at any time during your Personalised Care follow up.</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Your Colorectal Support Team will be there for each individual and their personalised care needs.</a:t>
            </a:r>
          </a:p>
          <a:p>
            <a:pPr marL="285750" indent="-285750">
              <a:buFont typeface="Wingdings" panose="05000000000000000000" pitchFamily="2" charset="2"/>
              <a:buChar char="v"/>
            </a:pPr>
            <a:endParaRPr lang="en-GB" dirty="0"/>
          </a:p>
          <a:p>
            <a:endParaRPr lang="en-GB" dirty="0"/>
          </a:p>
          <a:p>
            <a:endParaRPr lang="en-GB" dirty="0"/>
          </a:p>
          <a:p>
            <a:r>
              <a:rPr lang="en-GB" dirty="0"/>
              <a:t> </a:t>
            </a:r>
          </a:p>
        </p:txBody>
      </p:sp>
    </p:spTree>
    <p:extLst>
      <p:ext uri="{BB962C8B-B14F-4D97-AF65-F5344CB8AC3E}">
        <p14:creationId xmlns:p14="http://schemas.microsoft.com/office/powerpoint/2010/main" val="3669331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Question Mark - Debate Chamb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0112" y="600422"/>
            <a:ext cx="822046" cy="72008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259632" y="735727"/>
            <a:ext cx="5832648" cy="584775"/>
          </a:xfrm>
          <a:prstGeom prst="rect">
            <a:avLst/>
          </a:prstGeom>
          <a:noFill/>
        </p:spPr>
        <p:txBody>
          <a:bodyPr wrap="square" rtlCol="0">
            <a:spAutoFit/>
          </a:bodyPr>
          <a:lstStyle/>
          <a:p>
            <a:r>
              <a:rPr lang="en-GB" sz="3200" b="1" dirty="0"/>
              <a:t>What is a Virtual Clinic </a:t>
            </a:r>
          </a:p>
        </p:txBody>
      </p:sp>
      <p:sp>
        <p:nvSpPr>
          <p:cNvPr id="4" name="TextBox 3"/>
          <p:cNvSpPr txBox="1"/>
          <p:nvPr/>
        </p:nvSpPr>
        <p:spPr>
          <a:xfrm>
            <a:off x="1259632" y="1700808"/>
            <a:ext cx="7488832" cy="3139321"/>
          </a:xfrm>
          <a:prstGeom prst="rect">
            <a:avLst/>
          </a:prstGeom>
          <a:noFill/>
        </p:spPr>
        <p:txBody>
          <a:bodyPr wrap="square" rtlCol="0">
            <a:spAutoFit/>
          </a:bodyPr>
          <a:lstStyle/>
          <a:p>
            <a:pPr marL="285750" indent="-285750">
              <a:buFont typeface="Wingdings" panose="05000000000000000000" pitchFamily="2" charset="2"/>
              <a:buChar char="v"/>
            </a:pPr>
            <a:r>
              <a:rPr lang="en-GB" dirty="0"/>
              <a:t>Once you have attended your surveillance tests these will be reviewed on a ‘virtual clinic’. </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This means you do not have to attend the hospital for an appointment to get your results, instead you will receive your results in a letter along with the time frame of your next surveillance tests. </a:t>
            </a:r>
          </a:p>
          <a:p>
            <a:endParaRPr lang="en-GB" dirty="0"/>
          </a:p>
          <a:p>
            <a:pPr marL="285750" indent="-285750">
              <a:buFont typeface="Wingdings" panose="05000000000000000000" pitchFamily="2" charset="2"/>
              <a:buChar char="v"/>
            </a:pPr>
            <a:r>
              <a:rPr lang="en-GB" dirty="0"/>
              <a:t>Your GP will also receive a copy of your results. </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If it is necessary for any additional tests then we may contact you to discuss this.   </a:t>
            </a:r>
          </a:p>
        </p:txBody>
      </p:sp>
    </p:spTree>
    <p:extLst>
      <p:ext uri="{BB962C8B-B14F-4D97-AF65-F5344CB8AC3E}">
        <p14:creationId xmlns:p14="http://schemas.microsoft.com/office/powerpoint/2010/main" val="1466278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62146" y="642701"/>
            <a:ext cx="5544616" cy="584775"/>
          </a:xfrm>
          <a:prstGeom prst="rect">
            <a:avLst/>
          </a:prstGeom>
          <a:noFill/>
        </p:spPr>
        <p:txBody>
          <a:bodyPr wrap="square" rtlCol="0">
            <a:spAutoFit/>
          </a:bodyPr>
          <a:lstStyle/>
          <a:p>
            <a:r>
              <a:rPr lang="en-GB" sz="3200" b="1" dirty="0"/>
              <a:t>Your Surveillance Tests </a:t>
            </a:r>
          </a:p>
        </p:txBody>
      </p:sp>
      <p:sp>
        <p:nvSpPr>
          <p:cNvPr id="4" name="TextBox 3"/>
          <p:cNvSpPr txBox="1"/>
          <p:nvPr/>
        </p:nvSpPr>
        <p:spPr>
          <a:xfrm>
            <a:off x="1331640" y="1628799"/>
            <a:ext cx="7560840" cy="3693319"/>
          </a:xfrm>
          <a:prstGeom prst="rect">
            <a:avLst/>
          </a:prstGeom>
          <a:noFill/>
        </p:spPr>
        <p:txBody>
          <a:bodyPr wrap="square" rtlCol="0">
            <a:spAutoFit/>
          </a:bodyPr>
          <a:lstStyle/>
          <a:p>
            <a:pPr marL="285750" indent="-285750">
              <a:buFont typeface="Wingdings" panose="05000000000000000000" pitchFamily="2" charset="2"/>
              <a:buChar char="v"/>
            </a:pPr>
            <a:r>
              <a:rPr lang="en-GB" dirty="0"/>
              <a:t>CEA this is a blood test that measures the amount of Carcinoembryonic Antigen (CEA) in your blood.  These are substances (usually proteins) that are produced by some types of cancer which can show up in a blood test.</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CT Scan – Chest,  Abdomen and Pelvis. This is to check for any recurrence or secondary spread from your original cancer.  Prior to this scan you may be required to have a blood test.  This is to check that your kidney function.</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r>
              <a:rPr lang="en-GB" dirty="0"/>
              <a:t>Colonoscopy -  This will be performed within the first year of starting your surveillance and once again at the end your surveillance follow up. </a:t>
            </a:r>
          </a:p>
          <a:p>
            <a:pPr marL="285750" indent="-285750">
              <a:buFont typeface="Wingdings" panose="05000000000000000000" pitchFamily="2" charset="2"/>
              <a:buChar char="v"/>
            </a:pPr>
            <a:endParaRPr lang="en-GB" dirty="0"/>
          </a:p>
        </p:txBody>
      </p:sp>
    </p:spTree>
    <p:extLst>
      <p:ext uri="{BB962C8B-B14F-4D97-AF65-F5344CB8AC3E}">
        <p14:creationId xmlns:p14="http://schemas.microsoft.com/office/powerpoint/2010/main" val="1285563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43DB9D-CC01-446E-B7D9-040AF097FF56}"/>
              </a:ext>
            </a:extLst>
          </p:cNvPr>
          <p:cNvSpPr txBox="1"/>
          <p:nvPr/>
        </p:nvSpPr>
        <p:spPr>
          <a:xfrm>
            <a:off x="1115616" y="764704"/>
            <a:ext cx="4320480" cy="584775"/>
          </a:xfrm>
          <a:prstGeom prst="rect">
            <a:avLst/>
          </a:prstGeom>
          <a:noFill/>
        </p:spPr>
        <p:txBody>
          <a:bodyPr wrap="square" rtlCol="0">
            <a:spAutoFit/>
          </a:bodyPr>
          <a:lstStyle/>
          <a:p>
            <a:r>
              <a:rPr lang="en-GB" sz="3200" b="1" dirty="0"/>
              <a:t>Surveillance Protocol </a:t>
            </a:r>
            <a:endParaRPr lang="en-GB" sz="3200" dirty="0"/>
          </a:p>
        </p:txBody>
      </p:sp>
      <p:graphicFrame>
        <p:nvGraphicFramePr>
          <p:cNvPr id="4" name="Table 3">
            <a:extLst>
              <a:ext uri="{FF2B5EF4-FFF2-40B4-BE49-F238E27FC236}">
                <a16:creationId xmlns:a16="http://schemas.microsoft.com/office/drawing/2014/main" id="{D1D3923F-8927-45ED-968F-F5F74E417CD6}"/>
              </a:ext>
            </a:extLst>
          </p:cNvPr>
          <p:cNvGraphicFramePr>
            <a:graphicFrameLocks noGrp="1"/>
          </p:cNvGraphicFramePr>
          <p:nvPr>
            <p:extLst>
              <p:ext uri="{D42A27DB-BD31-4B8C-83A1-F6EECF244321}">
                <p14:modId xmlns:p14="http://schemas.microsoft.com/office/powerpoint/2010/main" val="3999510154"/>
              </p:ext>
            </p:extLst>
          </p:nvPr>
        </p:nvGraphicFramePr>
        <p:xfrm>
          <a:off x="1115616" y="1772816"/>
          <a:ext cx="7992887" cy="3687790"/>
        </p:xfrm>
        <a:graphic>
          <a:graphicData uri="http://schemas.openxmlformats.org/drawingml/2006/table">
            <a:tbl>
              <a:tblPr firstRow="1" firstCol="1" bandRow="1"/>
              <a:tblGrid>
                <a:gridCol w="653403">
                  <a:extLst>
                    <a:ext uri="{9D8B030D-6E8A-4147-A177-3AD203B41FA5}">
                      <a16:colId xmlns:a16="http://schemas.microsoft.com/office/drawing/2014/main" val="159809723"/>
                    </a:ext>
                  </a:extLst>
                </a:gridCol>
                <a:gridCol w="653403">
                  <a:extLst>
                    <a:ext uri="{9D8B030D-6E8A-4147-A177-3AD203B41FA5}">
                      <a16:colId xmlns:a16="http://schemas.microsoft.com/office/drawing/2014/main" val="1999539944"/>
                    </a:ext>
                  </a:extLst>
                </a:gridCol>
                <a:gridCol w="853434">
                  <a:extLst>
                    <a:ext uri="{9D8B030D-6E8A-4147-A177-3AD203B41FA5}">
                      <a16:colId xmlns:a16="http://schemas.microsoft.com/office/drawing/2014/main" val="1911265067"/>
                    </a:ext>
                  </a:extLst>
                </a:gridCol>
                <a:gridCol w="721137">
                  <a:extLst>
                    <a:ext uri="{9D8B030D-6E8A-4147-A177-3AD203B41FA5}">
                      <a16:colId xmlns:a16="http://schemas.microsoft.com/office/drawing/2014/main" val="3266853891"/>
                    </a:ext>
                  </a:extLst>
                </a:gridCol>
                <a:gridCol w="614322">
                  <a:extLst>
                    <a:ext uri="{9D8B030D-6E8A-4147-A177-3AD203B41FA5}">
                      <a16:colId xmlns:a16="http://schemas.microsoft.com/office/drawing/2014/main" val="926097719"/>
                    </a:ext>
                  </a:extLst>
                </a:gridCol>
                <a:gridCol w="534714">
                  <a:extLst>
                    <a:ext uri="{9D8B030D-6E8A-4147-A177-3AD203B41FA5}">
                      <a16:colId xmlns:a16="http://schemas.microsoft.com/office/drawing/2014/main" val="2492362457"/>
                    </a:ext>
                  </a:extLst>
                </a:gridCol>
                <a:gridCol w="434083">
                  <a:extLst>
                    <a:ext uri="{9D8B030D-6E8A-4147-A177-3AD203B41FA5}">
                      <a16:colId xmlns:a16="http://schemas.microsoft.com/office/drawing/2014/main" val="1386518841"/>
                    </a:ext>
                  </a:extLst>
                </a:gridCol>
                <a:gridCol w="682394">
                  <a:extLst>
                    <a:ext uri="{9D8B030D-6E8A-4147-A177-3AD203B41FA5}">
                      <a16:colId xmlns:a16="http://schemas.microsoft.com/office/drawing/2014/main" val="2984097801"/>
                    </a:ext>
                  </a:extLst>
                </a:gridCol>
                <a:gridCol w="541742">
                  <a:extLst>
                    <a:ext uri="{9D8B030D-6E8A-4147-A177-3AD203B41FA5}">
                      <a16:colId xmlns:a16="http://schemas.microsoft.com/office/drawing/2014/main" val="4237508318"/>
                    </a:ext>
                  </a:extLst>
                </a:gridCol>
                <a:gridCol w="496884">
                  <a:extLst>
                    <a:ext uri="{9D8B030D-6E8A-4147-A177-3AD203B41FA5}">
                      <a16:colId xmlns:a16="http://schemas.microsoft.com/office/drawing/2014/main" val="1961097968"/>
                    </a:ext>
                  </a:extLst>
                </a:gridCol>
                <a:gridCol w="79608">
                  <a:extLst>
                    <a:ext uri="{9D8B030D-6E8A-4147-A177-3AD203B41FA5}">
                      <a16:colId xmlns:a16="http://schemas.microsoft.com/office/drawing/2014/main" val="2295969427"/>
                    </a:ext>
                  </a:extLst>
                </a:gridCol>
                <a:gridCol w="431620">
                  <a:extLst>
                    <a:ext uri="{9D8B030D-6E8A-4147-A177-3AD203B41FA5}">
                      <a16:colId xmlns:a16="http://schemas.microsoft.com/office/drawing/2014/main" val="2212890486"/>
                    </a:ext>
                  </a:extLst>
                </a:gridCol>
                <a:gridCol w="576064">
                  <a:extLst>
                    <a:ext uri="{9D8B030D-6E8A-4147-A177-3AD203B41FA5}">
                      <a16:colId xmlns:a16="http://schemas.microsoft.com/office/drawing/2014/main" val="1545503108"/>
                    </a:ext>
                  </a:extLst>
                </a:gridCol>
                <a:gridCol w="720079">
                  <a:extLst>
                    <a:ext uri="{9D8B030D-6E8A-4147-A177-3AD203B41FA5}">
                      <a16:colId xmlns:a16="http://schemas.microsoft.com/office/drawing/2014/main" val="870930266"/>
                    </a:ext>
                  </a:extLst>
                </a:gridCol>
              </a:tblGrid>
              <a:tr h="274737">
                <a:tc gridSpan="2">
                  <a:txBody>
                    <a:bodyPr/>
                    <a:lstStyle/>
                    <a:p>
                      <a:pPr algn="l">
                        <a:lnSpc>
                          <a:spcPct val="115000"/>
                        </a:lnSpc>
                      </a:pPr>
                      <a:r>
                        <a:rPr lang="en-GB" sz="700" b="1" dirty="0">
                          <a:effectLst/>
                          <a:latin typeface="Arial" panose="020B0604020202020204" pitchFamily="34" charset="0"/>
                          <a:ea typeface="Calibri" panose="020F0502020204030204" pitchFamily="34" charset="0"/>
                          <a:cs typeface="Times New Roman" panose="02020603050405020304" pitchFamily="18" charset="0"/>
                        </a:rPr>
                        <a:t>Groups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b="1" dirty="0">
                          <a:effectLst/>
                          <a:latin typeface="Arial" panose="020B0604020202020204" pitchFamily="34" charset="0"/>
                          <a:ea typeface="Calibri" panose="020F0502020204030204" pitchFamily="34" charset="0"/>
                          <a:cs typeface="Times New Roman" panose="02020603050405020304" pitchFamily="18" charset="0"/>
                        </a:rPr>
                        <a:t>(post treatment)</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3-6 weeks</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700" b="1" dirty="0">
                          <a:effectLst/>
                          <a:latin typeface="Arial" panose="020B0604020202020204" pitchFamily="34" charset="0"/>
                          <a:ea typeface="Calibri" panose="020F0502020204030204" pitchFamily="34" charset="0"/>
                          <a:cs typeface="Times New Roman" panose="02020603050405020304" pitchFamily="18" charset="0"/>
                        </a:rPr>
                        <a:t>6-12 weeks</a:t>
                      </a:r>
                      <a:endParaRPr lang="en-GB" dirty="0"/>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dirty="0">
                          <a:effectLst/>
                          <a:latin typeface="Arial" panose="020B0604020202020204" pitchFamily="34" charset="0"/>
                          <a:ea typeface="Calibri" panose="020F0502020204030204" pitchFamily="34" charset="0"/>
                          <a:cs typeface="Times New Roman" panose="02020603050405020304" pitchFamily="18" charset="0"/>
                        </a:rPr>
                        <a:t>3 months</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6 months</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9 months</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1 year</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18 months</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pPr>
                      <a:r>
                        <a:rPr lang="en-GB" sz="700" b="1" dirty="0">
                          <a:effectLst/>
                          <a:latin typeface="Arial" panose="020B0604020202020204" pitchFamily="34" charset="0"/>
                          <a:ea typeface="Calibri" panose="020F0502020204030204" pitchFamily="34" charset="0"/>
                          <a:cs typeface="Times New Roman" panose="02020603050405020304" pitchFamily="18" charset="0"/>
                        </a:rPr>
                        <a:t>2 years</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2 ½ year</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3 years</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4 years</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4598995"/>
                  </a:ext>
                </a:extLst>
              </a:tr>
              <a:tr h="561095">
                <a:tc rowSpan="2">
                  <a:txBody>
                    <a:bodyPr/>
                    <a:lstStyle/>
                    <a:p>
                      <a:pPr marL="71755" marR="71755" algn="ctr">
                        <a:lnSpc>
                          <a:spcPct val="115000"/>
                        </a:lnSpc>
                        <a:spcAft>
                          <a:spcPts val="0"/>
                        </a:spcAft>
                      </a:pPr>
                      <a:r>
                        <a:rPr lang="en-GB" sz="1100" b="1">
                          <a:effectLst/>
                          <a:latin typeface="Arial" panose="020B0604020202020204" pitchFamily="34" charset="0"/>
                          <a:ea typeface="Calibri" panose="020F0502020204030204" pitchFamily="34" charset="0"/>
                          <a:cs typeface="Times New Roman" panose="02020603050405020304" pitchFamily="18" charset="0"/>
                        </a:rPr>
                        <a:t>Supported Self-Management</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Intermediate Risk</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6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r>
                        <a:rPr lang="en-GB" sz="60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gridSpan="2">
                  <a:txBody>
                    <a:bodyPr/>
                    <a:lstStyle/>
                    <a:p>
                      <a:pPr algn="l">
                        <a:lnSpc>
                          <a:spcPct val="115000"/>
                        </a:lnSpc>
                      </a:pPr>
                      <a:r>
                        <a:rPr lang="en-GB" sz="60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GB"/>
                    </a:p>
                  </a:txBody>
                  <a:tcPr/>
                </a:tc>
                <a:tc>
                  <a:txBody>
                    <a:bodyPr/>
                    <a:lstStyle/>
                    <a:p>
                      <a:pPr algn="l">
                        <a:lnSpc>
                          <a:spcPct val="115000"/>
                        </a:lnSpc>
                      </a:pPr>
                      <a:r>
                        <a:rPr lang="en-GB" sz="60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a:lnSpc>
                          <a:spcPct val="115000"/>
                        </a:lnSpc>
                      </a:pPr>
                      <a:r>
                        <a:rPr lang="en-GB" sz="60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3368469158"/>
                  </a:ext>
                </a:extLst>
              </a:tr>
              <a:tr h="2851958">
                <a:tc vMerge="1">
                  <a:txBody>
                    <a:bodyPr/>
                    <a:lstStyle/>
                    <a:p>
                      <a:endParaRPr lang="en-GB"/>
                    </a:p>
                  </a:txBody>
                  <a:tcPr/>
                </a:tc>
                <a:tc>
                  <a:txBody>
                    <a:bodyPr/>
                    <a:lstStyle/>
                    <a:p>
                      <a:pPr algn="l">
                        <a:lnSpc>
                          <a:spcPct val="115000"/>
                        </a:lnSpc>
                      </a:pPr>
                      <a:r>
                        <a:rPr lang="en-GB" sz="600" b="1">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T3 or T4, or + N1 or N2 with curative resection.</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a:effectLst/>
                          <a:latin typeface="Arial" panose="020B0604020202020204" pitchFamily="34" charset="0"/>
                          <a:ea typeface="Calibri" panose="020F0502020204030204" pitchFamily="34" charset="0"/>
                          <a:cs typeface="Times New Roman" panose="02020603050405020304" pitchFamily="18" charset="0"/>
                        </a:rPr>
                        <a:t>* Clinic follow-up only as per MDT and or patient decision.</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6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600" b="1">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Face to face appointment</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i="1" dirty="0">
                          <a:effectLst/>
                          <a:latin typeface="Arial" panose="020B0604020202020204" pitchFamily="34" charset="0"/>
                          <a:ea typeface="Calibri" panose="020F0502020204030204" pitchFamily="34" charset="0"/>
                          <a:cs typeface="Times New Roman" panose="02020603050405020304" pitchFamily="18" charset="0"/>
                        </a:rPr>
                        <a:t> (Surgeon)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End of treatment summary (EOTs)</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Personalised care follow-up workshop with colorectal nursing team</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Blood test (CEA)</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Patient notified of results by letter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a:t>
                      </a:r>
                      <a:endParaRPr lang="en-GB" dirty="0"/>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CT scan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Blood test (CEA)</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Patient notified of results by letter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p>
                    <a:p>
                      <a:pPr algn="l">
                        <a:lnSpc>
                          <a:spcPct val="115000"/>
                        </a:lnSpc>
                      </a:pP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(HNA) with support worker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CT scan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Colonoscopy</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Blood test (CEA)</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Patient notified of results by letter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p>
                    <a:p>
                      <a:pPr algn="l">
                        <a:lnSpc>
                          <a:spcPct val="115000"/>
                        </a:lnSpc>
                      </a:pP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(HNA) with support worker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CT scan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Blood test (CEA)</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p>
                    <a:p>
                      <a:pPr algn="l">
                        <a:lnSpc>
                          <a:spcPct val="115000"/>
                        </a:lnSpc>
                      </a:pP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Patient notified of results by letter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CT scan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Blood test (CEA)</a:t>
                      </a:r>
                    </a:p>
                    <a:p>
                      <a:pPr algn="l">
                        <a:lnSpc>
                          <a:spcPct val="115000"/>
                        </a:lnSpc>
                      </a:pP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Patient notified of results by letter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(HNA) with support worker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CT scan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Blood test (CEA)</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Telephone clinic = Colorectal nurse</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p>
                    <a:p>
                      <a:pPr algn="l">
                        <a:lnSpc>
                          <a:spcPct val="115000"/>
                        </a:lnSpc>
                      </a:pP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(HNA) with support worker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CT scan</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Colonoscopy</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Calibri" panose="020F0502020204030204" pitchFamily="34" charset="0"/>
                          <a:cs typeface="Times New Roman" panose="02020603050405020304" pitchFamily="18" charset="0"/>
                        </a:rPr>
                        <a:t>Patient notified of results by letter</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pPr>
                      <a:r>
                        <a:rPr lang="en-GB" sz="700" dirty="0">
                          <a:effectLst/>
                          <a:latin typeface="Arial" panose="020B0604020202020204" pitchFamily="34" charset="0"/>
                          <a:ea typeface="Times New Roman" panose="02020603050405020304" pitchFamily="18" charset="0"/>
                          <a:cs typeface="Times New Roman" panose="02020603050405020304" pitchFamily="18" charset="0"/>
                        </a:rPr>
                        <a:t> </a:t>
                      </a:r>
                      <a:r>
                        <a:rPr lang="en-GB" sz="700" i="1" dirty="0">
                          <a:effectLst/>
                          <a:latin typeface="Arial" panose="020B0604020202020204" pitchFamily="34" charset="0"/>
                          <a:ea typeface="Times New Roman" panose="02020603050405020304" pitchFamily="18" charset="0"/>
                          <a:cs typeface="Times New Roman" panose="02020603050405020304" pitchFamily="18" charset="0"/>
                        </a:rPr>
                        <a:t>*Discharge*</a:t>
                      </a:r>
                      <a:endParaRPr lang="en-GB"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996" marR="489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8221052"/>
                  </a:ext>
                </a:extLst>
              </a:tr>
            </a:tbl>
          </a:graphicData>
        </a:graphic>
      </p:graphicFrame>
    </p:spTree>
    <p:extLst>
      <p:ext uri="{BB962C8B-B14F-4D97-AF65-F5344CB8AC3E}">
        <p14:creationId xmlns:p14="http://schemas.microsoft.com/office/powerpoint/2010/main" val="1158064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Question Mark - Debate Chamb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5976" y="501859"/>
            <a:ext cx="960346" cy="71933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499080" y="629799"/>
            <a:ext cx="4752528" cy="584775"/>
          </a:xfrm>
          <a:prstGeom prst="rect">
            <a:avLst/>
          </a:prstGeom>
          <a:noFill/>
        </p:spPr>
        <p:txBody>
          <a:bodyPr wrap="square" rtlCol="0">
            <a:spAutoFit/>
          </a:bodyPr>
          <a:lstStyle/>
          <a:p>
            <a:r>
              <a:rPr lang="en-GB" sz="3200" b="1" dirty="0"/>
              <a:t>What is a HNA</a:t>
            </a:r>
          </a:p>
        </p:txBody>
      </p:sp>
      <p:sp>
        <p:nvSpPr>
          <p:cNvPr id="3" name="TextBox 2"/>
          <p:cNvSpPr txBox="1"/>
          <p:nvPr/>
        </p:nvSpPr>
        <p:spPr>
          <a:xfrm>
            <a:off x="1328556" y="1340768"/>
            <a:ext cx="7560840" cy="4801314"/>
          </a:xfrm>
          <a:prstGeom prst="rect">
            <a:avLst/>
          </a:prstGeom>
          <a:noFill/>
        </p:spPr>
        <p:txBody>
          <a:bodyPr wrap="square" rtlCol="0">
            <a:spAutoFit/>
          </a:bodyPr>
          <a:lstStyle/>
          <a:p>
            <a:pPr marL="285750" indent="-285750">
              <a:buFont typeface="Wingdings" panose="05000000000000000000" pitchFamily="2" charset="2"/>
              <a:buChar char="v"/>
            </a:pPr>
            <a:r>
              <a:rPr lang="en-GB" dirty="0"/>
              <a:t>The HNA (Holistic Needs Assessment) is a checklist which will provide us with the information we need to give you the best support and how to manage your condition. It can also be used to guide us to any support we can offer, and signpost you to the appropriate services.</a:t>
            </a:r>
          </a:p>
          <a:p>
            <a:endParaRPr lang="en-GB" dirty="0"/>
          </a:p>
          <a:p>
            <a:pPr marL="285750" indent="-285750">
              <a:buFont typeface="Wingdings" panose="05000000000000000000" pitchFamily="2" charset="2"/>
              <a:buChar char="v"/>
            </a:pPr>
            <a:r>
              <a:rPr lang="en-GB" dirty="0"/>
              <a:t>You will complete a HNA checklist over the telephone with a member of your Colorectal Support Team when you start you Personalised Care and then yearly until you reach the end of your surveillance follow up.</a:t>
            </a:r>
          </a:p>
          <a:p>
            <a:endParaRPr lang="en-GB" dirty="0"/>
          </a:p>
          <a:p>
            <a:pPr marL="285750" indent="-285750">
              <a:buFont typeface="Wingdings" panose="05000000000000000000" pitchFamily="2" charset="2"/>
              <a:buChar char="v"/>
            </a:pPr>
            <a:r>
              <a:rPr lang="en-GB" dirty="0"/>
              <a:t>A telephone appointment will be made for us to discuss your HNA. </a:t>
            </a:r>
          </a:p>
          <a:p>
            <a:endParaRPr lang="en-GB" dirty="0"/>
          </a:p>
          <a:p>
            <a:pPr marL="285750" indent="-285750">
              <a:buFont typeface="Wingdings" panose="05000000000000000000" pitchFamily="2" charset="2"/>
              <a:buChar char="v"/>
            </a:pPr>
            <a:r>
              <a:rPr lang="en-GB" dirty="0"/>
              <a:t>If you have any concerns you can contact your Colorectal Support Team, you do not have to wait for your HNA appointment. </a:t>
            </a:r>
          </a:p>
          <a:p>
            <a:pPr marL="285750" indent="-285750">
              <a:buFont typeface="Wingdings" panose="05000000000000000000" pitchFamily="2" charset="2"/>
              <a:buChar char="v"/>
            </a:pPr>
            <a:endParaRPr lang="en-GB" dirty="0"/>
          </a:p>
          <a:p>
            <a:pPr marL="285750" indent="-285750">
              <a:buFont typeface="Wingdings" panose="05000000000000000000" pitchFamily="2" charset="2"/>
              <a:buChar char="v"/>
            </a:pPr>
            <a:endParaRPr lang="en-GB" dirty="0"/>
          </a:p>
          <a:p>
            <a:endParaRPr lang="en-GB" dirty="0"/>
          </a:p>
          <a:p>
            <a:endParaRPr lang="en-GB"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5828" y="5301208"/>
            <a:ext cx="3518723" cy="1464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20210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0923293-11FD-430D-B627-9642C17B9E99}"/>
              </a:ext>
            </a:extLst>
          </p:cNvPr>
          <p:cNvGraphicFramePr>
            <a:graphicFrameLocks noGrp="1"/>
          </p:cNvGraphicFramePr>
          <p:nvPr>
            <p:extLst>
              <p:ext uri="{D42A27DB-BD31-4B8C-83A1-F6EECF244321}">
                <p14:modId xmlns:p14="http://schemas.microsoft.com/office/powerpoint/2010/main" val="3904426319"/>
              </p:ext>
            </p:extLst>
          </p:nvPr>
        </p:nvGraphicFramePr>
        <p:xfrm>
          <a:off x="1115616" y="44624"/>
          <a:ext cx="7888526" cy="6620745"/>
        </p:xfrm>
        <a:graphic>
          <a:graphicData uri="http://schemas.openxmlformats.org/drawingml/2006/table">
            <a:tbl>
              <a:tblPr firstRow="1" firstCol="1" bandRow="1"/>
              <a:tblGrid>
                <a:gridCol w="1268381">
                  <a:extLst>
                    <a:ext uri="{9D8B030D-6E8A-4147-A177-3AD203B41FA5}">
                      <a16:colId xmlns:a16="http://schemas.microsoft.com/office/drawing/2014/main" val="2792409581"/>
                    </a:ext>
                  </a:extLst>
                </a:gridCol>
                <a:gridCol w="2363464">
                  <a:extLst>
                    <a:ext uri="{9D8B030D-6E8A-4147-A177-3AD203B41FA5}">
                      <a16:colId xmlns:a16="http://schemas.microsoft.com/office/drawing/2014/main" val="4239998432"/>
                    </a:ext>
                  </a:extLst>
                </a:gridCol>
                <a:gridCol w="2140563">
                  <a:extLst>
                    <a:ext uri="{9D8B030D-6E8A-4147-A177-3AD203B41FA5}">
                      <a16:colId xmlns:a16="http://schemas.microsoft.com/office/drawing/2014/main" val="695681872"/>
                    </a:ext>
                  </a:extLst>
                </a:gridCol>
                <a:gridCol w="2116118">
                  <a:extLst>
                    <a:ext uri="{9D8B030D-6E8A-4147-A177-3AD203B41FA5}">
                      <a16:colId xmlns:a16="http://schemas.microsoft.com/office/drawing/2014/main" val="1061109960"/>
                    </a:ext>
                  </a:extLst>
                </a:gridCol>
              </a:tblGrid>
              <a:tr h="1439145">
                <a:tc>
                  <a:txBody>
                    <a:bodyPr/>
                    <a:lstStyle/>
                    <a:p>
                      <a:pPr algn="l"/>
                      <a:r>
                        <a:rPr lang="en-GB" sz="1000" b="0" dirty="0">
                          <a:effectLst/>
                          <a:latin typeface="Arial" panose="020B0604020202020204" pitchFamily="34" charset="0"/>
                          <a:ea typeface="Calibri" panose="020F0502020204030204" pitchFamily="34" charset="0"/>
                          <a:cs typeface="Times New Roman" panose="02020603050405020304" pitchFamily="18" charset="0"/>
                        </a:rPr>
                        <a:t>Practical Concerns </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1000" b="0" dirty="0">
                          <a:effectLst/>
                          <a:latin typeface="Arial" panose="020B0604020202020204" pitchFamily="34" charset="0"/>
                          <a:ea typeface="Calibri" panose="020F0502020204030204" pitchFamily="34" charset="0"/>
                          <a:cs typeface="Times New Roman" panose="02020603050405020304" pitchFamily="18" charset="0"/>
                        </a:rPr>
                        <a:t>Distress Level</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7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7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Caring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responsibilities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Preparing meals/drinks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Grocery shopping</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Talking or being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understood</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Smoking Cessation</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Washing and dressing</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Transport or parking</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Money or finance</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Taking care of others</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Pets</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Difficulty making plans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Travel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Work or education</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Laundry or housework</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Housing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Problems with alcohol </a:t>
                      </a:r>
                      <a:br>
                        <a:rPr lang="en-GB" sz="800" b="0">
                          <a:effectLst/>
                          <a:latin typeface="Arial" panose="020B0604020202020204" pitchFamily="34" charset="0"/>
                          <a:ea typeface="Calibri" panose="020F0502020204030204" pitchFamily="34" charset="0"/>
                          <a:cs typeface="Times New Roman" panose="02020603050405020304" pitchFamily="18" charset="0"/>
                        </a:rPr>
                      </a:br>
                      <a:r>
                        <a:rPr lang="en-GB" sz="800" b="0">
                          <a:effectLst/>
                          <a:latin typeface="Arial" panose="020B0604020202020204" pitchFamily="34" charset="0"/>
                          <a:ea typeface="Calibri" panose="020F0502020204030204" pitchFamily="34" charset="0"/>
                          <a:cs typeface="Times New Roman" panose="02020603050405020304" pitchFamily="18" charset="0"/>
                        </a:rPr>
                        <a:t>    or drugs</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0864832"/>
                  </a:ext>
                </a:extLst>
              </a:tr>
              <a:tr h="121882">
                <a:tc gridSpan="4">
                  <a:txBody>
                    <a:bodyPr/>
                    <a:lstStyle/>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02613238"/>
                  </a:ext>
                </a:extLst>
              </a:tr>
              <a:tr h="548469">
                <a:tc>
                  <a:txBody>
                    <a:bodyPr/>
                    <a:lstStyle/>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Family/</a:t>
                      </a:r>
                      <a:br>
                        <a:rPr lang="en-GB" sz="900" b="0" dirty="0">
                          <a:effectLst/>
                          <a:latin typeface="Arial" panose="020B0604020202020204" pitchFamily="34" charset="0"/>
                          <a:ea typeface="Calibri" panose="020F0502020204030204" pitchFamily="34" charset="0"/>
                          <a:cs typeface="Times New Roman" panose="02020603050405020304" pitchFamily="18" charset="0"/>
                        </a:rPr>
                      </a:br>
                      <a:r>
                        <a:rPr lang="en-GB" sz="900" b="0" dirty="0">
                          <a:effectLst/>
                          <a:latin typeface="Arial" panose="020B0604020202020204" pitchFamily="34" charset="0"/>
                          <a:ea typeface="Calibri" panose="020F0502020204030204" pitchFamily="34" charset="0"/>
                          <a:cs typeface="Times New Roman" panose="02020603050405020304" pitchFamily="18" charset="0"/>
                        </a:rPr>
                        <a:t>Relationship Concerns</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Distress Level </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Children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Person who looks after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me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Partner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Person who I look after</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Other relative or friend</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2549657"/>
                  </a:ext>
                </a:extLst>
              </a:tr>
              <a:tr h="121882">
                <a:tc gridSpan="4">
                  <a:txBody>
                    <a:bodyPr/>
                    <a:lstStyle/>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38971969"/>
                  </a:ext>
                </a:extLst>
              </a:tr>
              <a:tr h="1096938">
                <a:tc>
                  <a:txBody>
                    <a:bodyPr/>
                    <a:lstStyle/>
                    <a:p>
                      <a:pPr algn="l"/>
                      <a:r>
                        <a:rPr lang="en-GB" sz="1000" b="0" dirty="0">
                          <a:effectLst/>
                          <a:latin typeface="Arial" panose="020B0604020202020204" pitchFamily="34" charset="0"/>
                          <a:ea typeface="Calibri" panose="020F0502020204030204" pitchFamily="34" charset="0"/>
                          <a:cs typeface="Times New Roman" panose="02020603050405020304" pitchFamily="18" charset="0"/>
                        </a:rPr>
                        <a:t>Emotional Concerns </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1000" b="0" dirty="0">
                          <a:effectLst/>
                          <a:latin typeface="Arial" panose="020B0604020202020204" pitchFamily="34" charset="0"/>
                          <a:ea typeface="Calibri" panose="020F0502020204030204" pitchFamily="34" charset="0"/>
                          <a:cs typeface="Times New Roman" panose="02020603050405020304" pitchFamily="18" charset="0"/>
                        </a:rPr>
                        <a:t>Distress Level</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10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Anger or frustration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Worry, fear or anxiety</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Unable to express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feelings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Independence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Guilt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Loss of interest/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activities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Sadness or depression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Thinking about the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future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Loneliness or isolation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Hopelessness</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Uncertainty</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Regret about the past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1357572"/>
                  </a:ext>
                </a:extLst>
              </a:tr>
              <a:tr h="121882">
                <a:tc gridSpan="4">
                  <a:txBody>
                    <a:bodyPr/>
                    <a:lstStyle/>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23446482"/>
                  </a:ext>
                </a:extLst>
              </a:tr>
              <a:tr h="121882">
                <a:tc gridSpan="4">
                  <a:txBody>
                    <a:bodyPr/>
                    <a:lstStyle/>
                    <a:p>
                      <a:endParaRPr lang="en-GB" sz="800" b="0" dirty="0"/>
                    </a:p>
                  </a:txBody>
                  <a:tcPr marL="31734" marR="3173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69451512"/>
                  </a:ext>
                </a:extLst>
              </a:tr>
              <a:tr h="975056">
                <a:tc>
                  <a:txBody>
                    <a:bodyPr/>
                    <a:lstStyle/>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Physical Concerns</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Distress Level</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continue</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Pain or discomfort</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Sleep problems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Wound care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Swallowing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Sex/intimacy/fertility</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Speech or voice </a:t>
                      </a:r>
                      <a:br>
                        <a:rPr lang="en-GB" sz="800" b="0">
                          <a:effectLst/>
                          <a:latin typeface="Arial" panose="020B0604020202020204" pitchFamily="34" charset="0"/>
                          <a:ea typeface="Calibri" panose="020F0502020204030204" pitchFamily="34" charset="0"/>
                          <a:cs typeface="Times New Roman" panose="02020603050405020304" pitchFamily="18" charset="0"/>
                        </a:rPr>
                      </a:br>
                      <a:r>
                        <a:rPr lang="en-GB" sz="800" b="0">
                          <a:effectLst/>
                          <a:latin typeface="Arial" panose="020B0604020202020204" pitchFamily="34" charset="0"/>
                          <a:ea typeface="Calibri" panose="020F0502020204030204" pitchFamily="34" charset="0"/>
                          <a:cs typeface="Times New Roman" panose="02020603050405020304" pitchFamily="18" charset="0"/>
                        </a:rPr>
                        <a:t>     problems</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Change in weight</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Times New Roman" panose="02020603050405020304" pitchFamily="18" charset="0"/>
                        </a:rPr>
                        <a:t> </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a:effectLst/>
                          <a:latin typeface="Arial" panose="020B0604020202020204" pitchFamily="34" charset="0"/>
                          <a:ea typeface="Calibri" panose="020F0502020204030204" pitchFamily="34" charset="0"/>
                          <a:cs typeface="Times New Roman" panose="02020603050405020304" pitchFamily="18" charset="0"/>
                        </a:rPr>
                        <a:t> Cough</a:t>
                      </a:r>
                      <a:endParaRPr lang="en-GB" sz="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Dry, itchy or sore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skin</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Tingling in hands/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feet</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Sight or hearing</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342915"/>
                  </a:ext>
                </a:extLst>
              </a:tr>
              <a:tr h="975056">
                <a:tc>
                  <a:txBody>
                    <a:bodyPr/>
                    <a:lstStyle/>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Information or Support </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900" b="0" dirty="0">
                          <a:effectLst/>
                          <a:latin typeface="Arial" panose="020B0604020202020204" pitchFamily="34" charset="0"/>
                          <a:ea typeface="Calibri" panose="020F0502020204030204" pitchFamily="34" charset="0"/>
                          <a:cs typeface="Times New Roman" panose="02020603050405020304" pitchFamily="18" charset="0"/>
                        </a:rPr>
                        <a:t>Distress Level</a:t>
                      </a:r>
                      <a:endParaRPr lang="en-GB" sz="9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7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7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Complementary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Therapies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Sun Protection</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Managing my symptoms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Diet and nutrition</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Making a will or legal</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advice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Patient or carer’s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support groups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Exercise and activity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Planning for my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future priorities</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Health and wellbeing</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9311677"/>
                  </a:ext>
                </a:extLst>
              </a:tr>
              <a:tr h="1096938">
                <a:tc>
                  <a:txBody>
                    <a:bodyPr/>
                    <a:lstStyle/>
                    <a:p>
                      <a:pPr algn="l"/>
                      <a:r>
                        <a:rPr lang="en-GB" sz="1000" b="0" dirty="0">
                          <a:effectLst/>
                          <a:latin typeface="Arial" panose="020B0604020202020204" pitchFamily="34" charset="0"/>
                          <a:ea typeface="Calibri" panose="020F0502020204030204" pitchFamily="34" charset="0"/>
                          <a:cs typeface="Times New Roman" panose="02020603050405020304" pitchFamily="18" charset="0"/>
                        </a:rPr>
                        <a:t>Physical Concerns</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1000" b="0" dirty="0">
                          <a:effectLst/>
                          <a:latin typeface="Arial" panose="020B0604020202020204" pitchFamily="34" charset="0"/>
                          <a:ea typeface="Calibri" panose="020F0502020204030204" pitchFamily="34" charset="0"/>
                          <a:cs typeface="Times New Roman" panose="02020603050405020304" pitchFamily="18" charset="0"/>
                        </a:rPr>
                        <a:t>Distress Level</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10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1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My appearance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Constipation</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Tired/exhausted or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fatigued</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Hot flushes/sweating</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Breathing difficulties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Diarrhoea</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Swelling</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Moving around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(walking)</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Passing urine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Eating, appetite or </a:t>
                      </a:r>
                      <a:br>
                        <a:rPr lang="en-GB" sz="800" b="0" dirty="0">
                          <a:effectLst/>
                          <a:latin typeface="Arial" panose="020B0604020202020204" pitchFamily="34" charset="0"/>
                          <a:ea typeface="Calibri" panose="020F0502020204030204" pitchFamily="34" charset="0"/>
                          <a:cs typeface="Times New Roman" panose="02020603050405020304" pitchFamily="18" charset="0"/>
                        </a:rPr>
                      </a:br>
                      <a:r>
                        <a:rPr lang="en-GB" sz="800" b="0" dirty="0">
                          <a:effectLst/>
                          <a:latin typeface="Arial" panose="020B0604020202020204" pitchFamily="34" charset="0"/>
                          <a:ea typeface="Calibri" panose="020F0502020204030204" pitchFamily="34" charset="0"/>
                          <a:cs typeface="Times New Roman" panose="02020603050405020304" pitchFamily="18" charset="0"/>
                        </a:rPr>
                        <a:t>    taste</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Indigestion</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Times New Roman" panose="02020603050405020304" pitchFamily="18" charset="0"/>
                        </a:rPr>
                        <a:t>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GB" sz="800" b="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GB" sz="800" b="0" dirty="0">
                          <a:effectLst/>
                          <a:latin typeface="Arial" panose="020B0604020202020204" pitchFamily="34" charset="0"/>
                          <a:ea typeface="Calibri" panose="020F0502020204030204" pitchFamily="34" charset="0"/>
                          <a:cs typeface="Times New Roman" panose="02020603050405020304" pitchFamily="18" charset="0"/>
                        </a:rPr>
                        <a:t> Nausea or vomiting </a:t>
                      </a:r>
                      <a:endParaRPr lang="en-GB" sz="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734" marR="31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9831152"/>
                  </a:ext>
                </a:extLst>
              </a:tr>
            </a:tbl>
          </a:graphicData>
        </a:graphic>
      </p:graphicFrame>
      <p:sp>
        <p:nvSpPr>
          <p:cNvPr id="3" name="Rectangle 1">
            <a:extLst>
              <a:ext uri="{FF2B5EF4-FFF2-40B4-BE49-F238E27FC236}">
                <a16:creationId xmlns:a16="http://schemas.microsoft.com/office/drawing/2014/main" id="{B3E7FC9D-F692-4DAA-BAD7-A011580F3666}"/>
              </a:ext>
            </a:extLst>
          </p:cNvPr>
          <p:cNvSpPr>
            <a:spLocks noChangeArrowheads="1"/>
          </p:cNvSpPr>
          <p:nvPr/>
        </p:nvSpPr>
        <p:spPr bwMode="auto">
          <a:xfrm>
            <a:off x="-504920" y="1207820"/>
            <a:ext cx="13260483" cy="543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547808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4190" y="260648"/>
            <a:ext cx="7560840" cy="584775"/>
          </a:xfrm>
          <a:prstGeom prst="rect">
            <a:avLst/>
          </a:prstGeom>
          <a:noFill/>
        </p:spPr>
        <p:txBody>
          <a:bodyPr wrap="square" rtlCol="0">
            <a:spAutoFit/>
          </a:bodyPr>
          <a:lstStyle/>
          <a:p>
            <a:r>
              <a:rPr lang="en-GB" sz="3200" b="1" dirty="0"/>
              <a:t>Important signs and symptoms </a:t>
            </a:r>
          </a:p>
        </p:txBody>
      </p:sp>
      <p:sp>
        <p:nvSpPr>
          <p:cNvPr id="3" name="TextBox 2"/>
          <p:cNvSpPr txBox="1"/>
          <p:nvPr/>
        </p:nvSpPr>
        <p:spPr>
          <a:xfrm>
            <a:off x="1331640" y="1071088"/>
            <a:ext cx="8136904" cy="4524315"/>
          </a:xfrm>
          <a:prstGeom prst="rect">
            <a:avLst/>
          </a:prstGeom>
          <a:noFill/>
        </p:spPr>
        <p:txBody>
          <a:bodyPr wrap="square" rtlCol="0">
            <a:spAutoFit/>
          </a:bodyPr>
          <a:lstStyle/>
          <a:p>
            <a:r>
              <a:rPr lang="en-GB" b="1" dirty="0"/>
              <a:t>What symptoms should I look out for?</a:t>
            </a:r>
          </a:p>
          <a:p>
            <a:endParaRPr lang="en-GB" dirty="0"/>
          </a:p>
          <a:p>
            <a:pPr marL="285750" lvl="0" indent="-285750">
              <a:buFont typeface="Wingdings" panose="05000000000000000000" pitchFamily="2" charset="2"/>
              <a:buChar char="v"/>
            </a:pPr>
            <a:r>
              <a:rPr lang="en-GB" dirty="0"/>
              <a:t>Blood and mucus from your back passage or mixed in your motion, or seen in your stoma bag. </a:t>
            </a:r>
          </a:p>
          <a:p>
            <a:pPr marL="285750" lvl="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Pain in your back passage or pain on opening your bowels.</a:t>
            </a:r>
          </a:p>
          <a:p>
            <a:pPr lvl="0"/>
            <a:endParaRPr lang="en-GB" dirty="0"/>
          </a:p>
          <a:p>
            <a:pPr marL="285750" lvl="0" indent="-285750">
              <a:buFont typeface="Wingdings" panose="05000000000000000000" pitchFamily="2" charset="2"/>
              <a:buChar char="v"/>
            </a:pPr>
            <a:r>
              <a:rPr lang="en-GB" dirty="0"/>
              <a:t>Change in bowel habit.</a:t>
            </a:r>
          </a:p>
          <a:p>
            <a:pPr marL="285750" lvl="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Feeling of pressure or wanting to have your bowels open all the time.</a:t>
            </a:r>
          </a:p>
          <a:p>
            <a:pPr marL="285750" lvl="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New or worsening incontinence.</a:t>
            </a:r>
          </a:p>
          <a:p>
            <a:pPr marL="285750" lvl="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Pain your abdomen.</a:t>
            </a:r>
          </a:p>
          <a:p>
            <a:pPr marL="285750" lvl="0" indent="-285750">
              <a:buFont typeface="Wingdings" panose="05000000000000000000" pitchFamily="2" charset="2"/>
              <a:buChar char="v"/>
            </a:pPr>
            <a:endParaRPr lang="en-GB" dirty="0"/>
          </a:p>
          <a:p>
            <a:pPr marL="285750" lvl="0" indent="-285750">
              <a:buFont typeface="Wingdings" panose="05000000000000000000" pitchFamily="2" charset="2"/>
              <a:buChar char="v"/>
            </a:pPr>
            <a:r>
              <a:rPr lang="en-GB" dirty="0"/>
              <a:t>Unexplained weight loss.</a:t>
            </a:r>
          </a:p>
        </p:txBody>
      </p:sp>
      <p:sp>
        <p:nvSpPr>
          <p:cNvPr id="4" name="TextBox 3"/>
          <p:cNvSpPr txBox="1"/>
          <p:nvPr/>
        </p:nvSpPr>
        <p:spPr>
          <a:xfrm>
            <a:off x="1455064" y="5589844"/>
            <a:ext cx="7653440" cy="923330"/>
          </a:xfrm>
          <a:prstGeom prst="rect">
            <a:avLst/>
          </a:prstGeom>
          <a:noFill/>
        </p:spPr>
        <p:txBody>
          <a:bodyPr wrap="square" rtlCol="0">
            <a:spAutoFit/>
          </a:bodyPr>
          <a:lstStyle/>
          <a:p>
            <a:r>
              <a:rPr lang="en-GB" dirty="0"/>
              <a:t>It is important to report to the colorectal nursing team any of the symptoms listed above. These symptoms </a:t>
            </a:r>
            <a:r>
              <a:rPr lang="en-GB" b="1" dirty="0"/>
              <a:t>do not</a:t>
            </a:r>
            <a:r>
              <a:rPr lang="en-GB" dirty="0"/>
              <a:t> necessarily mean the bowel cancer has returned.</a:t>
            </a:r>
          </a:p>
        </p:txBody>
      </p:sp>
    </p:spTree>
    <p:extLst>
      <p:ext uri="{BB962C8B-B14F-4D97-AF65-F5344CB8AC3E}">
        <p14:creationId xmlns:p14="http://schemas.microsoft.com/office/powerpoint/2010/main" val="40729948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1502</TotalTime>
  <Words>1847</Words>
  <Application>Microsoft Office PowerPoint</Application>
  <PresentationFormat>On-screen Show (4:3)</PresentationFormat>
  <Paragraphs>404</Paragraphs>
  <Slides>15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Gill Sans MT</vt:lpstr>
      <vt:lpstr>Times New Roman</vt:lpstr>
      <vt:lpstr>Verdana</vt:lpstr>
      <vt:lpstr>Wingdings</vt:lpstr>
      <vt:lpstr>Wingdings 2</vt: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Mid Cheshire Hospitals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Self-Supported Management Follow Up</dc:title>
  <dc:creator>Wilson Kerry (RBT) Mid Cheshire Tr</dc:creator>
  <cp:lastModifiedBy>Wilson Kerry (RBT) Mid Cheshire Tr</cp:lastModifiedBy>
  <cp:revision>129</cp:revision>
  <dcterms:created xsi:type="dcterms:W3CDTF">2020-03-27T08:40:43Z</dcterms:created>
  <dcterms:modified xsi:type="dcterms:W3CDTF">2021-07-28T08:38:06Z</dcterms:modified>
</cp:coreProperties>
</file>